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21"/>
  </p:notesMasterIdLst>
  <p:handoutMasterIdLst>
    <p:handoutMasterId r:id="rId22"/>
  </p:handoutMasterIdLst>
  <p:sldIdLst>
    <p:sldId id="601" r:id="rId2"/>
    <p:sldId id="546" r:id="rId3"/>
    <p:sldId id="631" r:id="rId4"/>
    <p:sldId id="633" r:id="rId5"/>
    <p:sldId id="630" r:id="rId6"/>
    <p:sldId id="610" r:id="rId7"/>
    <p:sldId id="611" r:id="rId8"/>
    <p:sldId id="615" r:id="rId9"/>
    <p:sldId id="616" r:id="rId10"/>
    <p:sldId id="618" r:id="rId11"/>
    <p:sldId id="617" r:id="rId12"/>
    <p:sldId id="619" r:id="rId13"/>
    <p:sldId id="620" r:id="rId14"/>
    <p:sldId id="621" r:id="rId15"/>
    <p:sldId id="622" r:id="rId16"/>
    <p:sldId id="623" r:id="rId17"/>
    <p:sldId id="629" r:id="rId18"/>
    <p:sldId id="625" r:id="rId19"/>
    <p:sldId id="632" r:id="rId2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31" autoAdjust="0"/>
    <p:restoredTop sz="88362" autoAdjust="0"/>
  </p:normalViewPr>
  <p:slideViewPr>
    <p:cSldViewPr>
      <p:cViewPr>
        <p:scale>
          <a:sx n="91" d="100"/>
          <a:sy n="91" d="100"/>
        </p:scale>
        <p:origin x="704" y="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360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ADD76B-7E27-D744-91C0-45497BB72296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A9CA2C4-E9EB-4845-9C91-43FECAAD34F6}">
      <dgm:prSet/>
      <dgm:spPr/>
      <dgm:t>
        <a:bodyPr/>
        <a:lstStyle/>
        <a:p>
          <a:pPr rtl="0"/>
          <a:r>
            <a:rPr lang="en-US" b="1" dirty="0" smtClean="0"/>
            <a:t>The number of children with a parent in prison is more than double the number of children who have been affected by divorce (ONS 2014).</a:t>
          </a:r>
          <a:endParaRPr lang="en-US" b="1" dirty="0"/>
        </a:p>
      </dgm:t>
    </dgm:pt>
    <dgm:pt modelId="{C91866AF-AE3A-D841-B937-74DA12A91600}" type="parTrans" cxnId="{077166A5-EB41-2348-B99A-90ABB8D3E3BB}">
      <dgm:prSet/>
      <dgm:spPr/>
      <dgm:t>
        <a:bodyPr/>
        <a:lstStyle/>
        <a:p>
          <a:endParaRPr lang="en-GB"/>
        </a:p>
      </dgm:t>
    </dgm:pt>
    <dgm:pt modelId="{3945E83A-28A4-4449-987B-FBA83E81CE0B}" type="sibTrans" cxnId="{077166A5-EB41-2348-B99A-90ABB8D3E3BB}">
      <dgm:prSet/>
      <dgm:spPr/>
      <dgm:t>
        <a:bodyPr/>
        <a:lstStyle/>
        <a:p>
          <a:endParaRPr lang="en-GB"/>
        </a:p>
      </dgm:t>
    </dgm:pt>
    <dgm:pt modelId="{1D562FCA-A067-CE49-A9E7-8BC5A364FE94}">
      <dgm:prSet/>
      <dgm:spPr/>
      <dgm:t>
        <a:bodyPr/>
        <a:lstStyle/>
        <a:p>
          <a:pPr rtl="0"/>
          <a:r>
            <a:rPr lang="en-US" b="1" dirty="0" smtClean="0"/>
            <a:t>Approximately 200,000 children in England and Wales are affected each year (Ministry of Justice 2012).</a:t>
          </a:r>
          <a:endParaRPr lang="en-US" b="1" dirty="0"/>
        </a:p>
      </dgm:t>
    </dgm:pt>
    <dgm:pt modelId="{CBBF39F3-1919-484F-B734-42F6671AD200}" type="parTrans" cxnId="{461EF7ED-47E8-9149-AFBC-E7F71CEAEF3F}">
      <dgm:prSet/>
      <dgm:spPr/>
      <dgm:t>
        <a:bodyPr/>
        <a:lstStyle/>
        <a:p>
          <a:endParaRPr lang="en-GB"/>
        </a:p>
      </dgm:t>
    </dgm:pt>
    <dgm:pt modelId="{5423D876-0D52-C04C-BCE7-40455CEBD8EA}" type="sibTrans" cxnId="{461EF7ED-47E8-9149-AFBC-E7F71CEAEF3F}">
      <dgm:prSet/>
      <dgm:spPr/>
      <dgm:t>
        <a:bodyPr/>
        <a:lstStyle/>
        <a:p>
          <a:endParaRPr lang="en-GB"/>
        </a:p>
      </dgm:t>
    </dgm:pt>
    <dgm:pt modelId="{8AD4BA41-0C32-CE45-BA3C-B6E40E07E4D8}">
      <dgm:prSet/>
      <dgm:spPr/>
      <dgm:t>
        <a:bodyPr/>
        <a:lstStyle/>
        <a:p>
          <a:pPr rtl="0"/>
          <a:r>
            <a:rPr lang="en-US" b="1" dirty="0" smtClean="0"/>
            <a:t>Ministry of Justice research shows that people in prison who lose contact with their families are much more likely to reoffend</a:t>
          </a:r>
        </a:p>
        <a:p>
          <a:pPr rtl="0"/>
          <a:r>
            <a:rPr lang="en-US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(Brunton-Smith and Hopkins 2014) </a:t>
          </a:r>
          <a:endParaRPr lang="en-US" b="1" dirty="0"/>
        </a:p>
      </dgm:t>
    </dgm:pt>
    <dgm:pt modelId="{8F8C4C44-CCBD-AA48-966B-69C20E7C6671}" type="parTrans" cxnId="{D9747A28-373E-8B44-9207-9AB6811D8E02}">
      <dgm:prSet/>
      <dgm:spPr/>
      <dgm:t>
        <a:bodyPr/>
        <a:lstStyle/>
        <a:p>
          <a:endParaRPr lang="en-GB"/>
        </a:p>
      </dgm:t>
    </dgm:pt>
    <dgm:pt modelId="{7EC0C957-0709-F643-9930-59B4B311879E}" type="sibTrans" cxnId="{D9747A28-373E-8B44-9207-9AB6811D8E02}">
      <dgm:prSet/>
      <dgm:spPr/>
      <dgm:t>
        <a:bodyPr/>
        <a:lstStyle/>
        <a:p>
          <a:endParaRPr lang="en-GB"/>
        </a:p>
      </dgm:t>
    </dgm:pt>
    <dgm:pt modelId="{41F1C994-C66B-1740-8E94-95759CDD7413}">
      <dgm:prSet/>
      <dgm:spPr/>
      <dgm:t>
        <a:bodyPr/>
        <a:lstStyle/>
        <a:p>
          <a:pPr rtl="0"/>
          <a:r>
            <a:rPr lang="en-US" b="1" dirty="0" smtClean="0"/>
            <a:t>No coherent ‘structure for accountability’ is available for prisoners and their families to maintain and develop family ties</a:t>
          </a:r>
        </a:p>
        <a:p>
          <a:pPr rtl="0"/>
          <a:r>
            <a:rPr lang="en-US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(Farmer 2017:9; HM Chief Inspector of Prisons 2015) </a:t>
          </a:r>
          <a:endParaRPr lang="en-US" b="1" dirty="0"/>
        </a:p>
      </dgm:t>
    </dgm:pt>
    <dgm:pt modelId="{4989BC03-3567-3B43-8A9D-C0CD746CA134}" type="parTrans" cxnId="{B47B33ED-0410-F640-9ECB-0D1B553B0DEE}">
      <dgm:prSet/>
      <dgm:spPr/>
      <dgm:t>
        <a:bodyPr/>
        <a:lstStyle/>
        <a:p>
          <a:endParaRPr lang="en-GB"/>
        </a:p>
      </dgm:t>
    </dgm:pt>
    <dgm:pt modelId="{3B574ADC-90D7-6448-B42A-6C32AF47BF02}" type="sibTrans" cxnId="{B47B33ED-0410-F640-9ECB-0D1B553B0DEE}">
      <dgm:prSet/>
      <dgm:spPr/>
      <dgm:t>
        <a:bodyPr/>
        <a:lstStyle/>
        <a:p>
          <a:endParaRPr lang="en-GB"/>
        </a:p>
      </dgm:t>
    </dgm:pt>
    <dgm:pt modelId="{A76D7993-BBE8-3F49-A7E9-4CCEECE3E670}" type="pres">
      <dgm:prSet presAssocID="{BFADD76B-7E27-D744-91C0-45497BB7229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2E90D15-0390-DA4D-8764-C4263DF0873F}" type="pres">
      <dgm:prSet presAssocID="{DA9CA2C4-E9EB-4845-9C91-43FECAAD34F6}" presName="circ1" presStyleLbl="vennNode1" presStyleIdx="0" presStyleCnt="4" custScaleX="108453"/>
      <dgm:spPr/>
      <dgm:t>
        <a:bodyPr/>
        <a:lstStyle/>
        <a:p>
          <a:endParaRPr lang="en-GB"/>
        </a:p>
      </dgm:t>
    </dgm:pt>
    <dgm:pt modelId="{2203E580-3603-664F-BF1D-E53B2A350685}" type="pres">
      <dgm:prSet presAssocID="{DA9CA2C4-E9EB-4845-9C91-43FECAAD34F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5A4B80-9759-8641-A8F9-CD860BDD5399}" type="pres">
      <dgm:prSet presAssocID="{1D562FCA-A067-CE49-A9E7-8BC5A364FE94}" presName="circ2" presStyleLbl="vennNode1" presStyleIdx="1" presStyleCnt="4" custScaleX="116273"/>
      <dgm:spPr/>
      <dgm:t>
        <a:bodyPr/>
        <a:lstStyle/>
        <a:p>
          <a:endParaRPr lang="en-GB"/>
        </a:p>
      </dgm:t>
    </dgm:pt>
    <dgm:pt modelId="{00ACE196-27AD-8D4E-9AC7-4D3427B7D77A}" type="pres">
      <dgm:prSet presAssocID="{1D562FCA-A067-CE49-A9E7-8BC5A364FE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ECED20-C6CD-674E-B250-CF07CFFF6DBC}" type="pres">
      <dgm:prSet presAssocID="{8AD4BA41-0C32-CE45-BA3C-B6E40E07E4D8}" presName="circ3" presStyleLbl="vennNode1" presStyleIdx="2" presStyleCnt="4" custScaleX="108453"/>
      <dgm:spPr/>
      <dgm:t>
        <a:bodyPr/>
        <a:lstStyle/>
        <a:p>
          <a:endParaRPr lang="en-GB"/>
        </a:p>
      </dgm:t>
    </dgm:pt>
    <dgm:pt modelId="{A919F408-94B4-0B48-8702-32B997009054}" type="pres">
      <dgm:prSet presAssocID="{8AD4BA41-0C32-CE45-BA3C-B6E40E07E4D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E6A71BE-D31A-E54D-8DD8-0A6CA0A0015F}" type="pres">
      <dgm:prSet presAssocID="{41F1C994-C66B-1740-8E94-95759CDD7413}" presName="circ4" presStyleLbl="vennNode1" presStyleIdx="3" presStyleCnt="4" custScaleX="118452"/>
      <dgm:spPr/>
      <dgm:t>
        <a:bodyPr/>
        <a:lstStyle/>
        <a:p>
          <a:endParaRPr lang="en-GB"/>
        </a:p>
      </dgm:t>
    </dgm:pt>
    <dgm:pt modelId="{F4241CB0-CFAB-6044-9B15-7F1D5F4604A8}" type="pres">
      <dgm:prSet presAssocID="{41F1C994-C66B-1740-8E94-95759CDD741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9747A28-373E-8B44-9207-9AB6811D8E02}" srcId="{BFADD76B-7E27-D744-91C0-45497BB72296}" destId="{8AD4BA41-0C32-CE45-BA3C-B6E40E07E4D8}" srcOrd="2" destOrd="0" parTransId="{8F8C4C44-CCBD-AA48-966B-69C20E7C6671}" sibTransId="{7EC0C957-0709-F643-9930-59B4B311879E}"/>
    <dgm:cxn modelId="{905B5E2B-A518-C54F-9594-15AB27484F22}" type="presOf" srcId="{1D562FCA-A067-CE49-A9E7-8BC5A364FE94}" destId="{EA5A4B80-9759-8641-A8F9-CD860BDD5399}" srcOrd="0" destOrd="0" presId="urn:microsoft.com/office/officeart/2005/8/layout/venn1"/>
    <dgm:cxn modelId="{25D55878-147E-D54C-9FB5-E067A750B8B9}" type="presOf" srcId="{1D562FCA-A067-CE49-A9E7-8BC5A364FE94}" destId="{00ACE196-27AD-8D4E-9AC7-4D3427B7D77A}" srcOrd="1" destOrd="0" presId="urn:microsoft.com/office/officeart/2005/8/layout/venn1"/>
    <dgm:cxn modelId="{CADEC8CA-865C-0143-B910-EB10316F8D0C}" type="presOf" srcId="{DA9CA2C4-E9EB-4845-9C91-43FECAAD34F6}" destId="{2203E580-3603-664F-BF1D-E53B2A350685}" srcOrd="1" destOrd="0" presId="urn:microsoft.com/office/officeart/2005/8/layout/venn1"/>
    <dgm:cxn modelId="{077166A5-EB41-2348-B99A-90ABB8D3E3BB}" srcId="{BFADD76B-7E27-D744-91C0-45497BB72296}" destId="{DA9CA2C4-E9EB-4845-9C91-43FECAAD34F6}" srcOrd="0" destOrd="0" parTransId="{C91866AF-AE3A-D841-B937-74DA12A91600}" sibTransId="{3945E83A-28A4-4449-987B-FBA83E81CE0B}"/>
    <dgm:cxn modelId="{B5A8C54F-7FFA-DA49-A31A-46CAFE3B5836}" type="presOf" srcId="{DA9CA2C4-E9EB-4845-9C91-43FECAAD34F6}" destId="{D2E90D15-0390-DA4D-8764-C4263DF0873F}" srcOrd="0" destOrd="0" presId="urn:microsoft.com/office/officeart/2005/8/layout/venn1"/>
    <dgm:cxn modelId="{B47B33ED-0410-F640-9ECB-0D1B553B0DEE}" srcId="{BFADD76B-7E27-D744-91C0-45497BB72296}" destId="{41F1C994-C66B-1740-8E94-95759CDD7413}" srcOrd="3" destOrd="0" parTransId="{4989BC03-3567-3B43-8A9D-C0CD746CA134}" sibTransId="{3B574ADC-90D7-6448-B42A-6C32AF47BF02}"/>
    <dgm:cxn modelId="{4224E95D-0960-FB49-BF97-2DEFC38770A3}" type="presOf" srcId="{8AD4BA41-0C32-CE45-BA3C-B6E40E07E4D8}" destId="{D4ECED20-C6CD-674E-B250-CF07CFFF6DBC}" srcOrd="0" destOrd="0" presId="urn:microsoft.com/office/officeart/2005/8/layout/venn1"/>
    <dgm:cxn modelId="{EAF517EA-10E0-F548-9CF4-4EC4D73CEBA9}" type="presOf" srcId="{BFADD76B-7E27-D744-91C0-45497BB72296}" destId="{A76D7993-BBE8-3F49-A7E9-4CCEECE3E670}" srcOrd="0" destOrd="0" presId="urn:microsoft.com/office/officeart/2005/8/layout/venn1"/>
    <dgm:cxn modelId="{F28DB996-6679-2A40-8C3D-F6E51235945F}" type="presOf" srcId="{8AD4BA41-0C32-CE45-BA3C-B6E40E07E4D8}" destId="{A919F408-94B4-0B48-8702-32B997009054}" srcOrd="1" destOrd="0" presId="urn:microsoft.com/office/officeart/2005/8/layout/venn1"/>
    <dgm:cxn modelId="{461EF7ED-47E8-9149-AFBC-E7F71CEAEF3F}" srcId="{BFADD76B-7E27-D744-91C0-45497BB72296}" destId="{1D562FCA-A067-CE49-A9E7-8BC5A364FE94}" srcOrd="1" destOrd="0" parTransId="{CBBF39F3-1919-484F-B734-42F6671AD200}" sibTransId="{5423D876-0D52-C04C-BCE7-40455CEBD8EA}"/>
    <dgm:cxn modelId="{B29DCB13-C01A-B442-9ED2-5858201666F4}" type="presOf" srcId="{41F1C994-C66B-1740-8E94-95759CDD7413}" destId="{F4241CB0-CFAB-6044-9B15-7F1D5F4604A8}" srcOrd="1" destOrd="0" presId="urn:microsoft.com/office/officeart/2005/8/layout/venn1"/>
    <dgm:cxn modelId="{1EC72E2C-356A-A04A-AF8D-9033FF9908A2}" type="presOf" srcId="{41F1C994-C66B-1740-8E94-95759CDD7413}" destId="{2E6A71BE-D31A-E54D-8DD8-0A6CA0A0015F}" srcOrd="0" destOrd="0" presId="urn:microsoft.com/office/officeart/2005/8/layout/venn1"/>
    <dgm:cxn modelId="{A4E85920-D41D-9241-B5FE-A2D4609D4C46}" type="presParOf" srcId="{A76D7993-BBE8-3F49-A7E9-4CCEECE3E670}" destId="{D2E90D15-0390-DA4D-8764-C4263DF0873F}" srcOrd="0" destOrd="0" presId="urn:microsoft.com/office/officeart/2005/8/layout/venn1"/>
    <dgm:cxn modelId="{7EA17000-EDF1-5143-AC51-0F3E96D9B489}" type="presParOf" srcId="{A76D7993-BBE8-3F49-A7E9-4CCEECE3E670}" destId="{2203E580-3603-664F-BF1D-E53B2A350685}" srcOrd="1" destOrd="0" presId="urn:microsoft.com/office/officeart/2005/8/layout/venn1"/>
    <dgm:cxn modelId="{78BBEC8F-2182-5445-86EB-9950C1C983A5}" type="presParOf" srcId="{A76D7993-BBE8-3F49-A7E9-4CCEECE3E670}" destId="{EA5A4B80-9759-8641-A8F9-CD860BDD5399}" srcOrd="2" destOrd="0" presId="urn:microsoft.com/office/officeart/2005/8/layout/venn1"/>
    <dgm:cxn modelId="{0346D307-9A13-AE44-B983-F95AD4C9DD29}" type="presParOf" srcId="{A76D7993-BBE8-3F49-A7E9-4CCEECE3E670}" destId="{00ACE196-27AD-8D4E-9AC7-4D3427B7D77A}" srcOrd="3" destOrd="0" presId="urn:microsoft.com/office/officeart/2005/8/layout/venn1"/>
    <dgm:cxn modelId="{490B1D29-0375-E948-B851-E044330E9A6A}" type="presParOf" srcId="{A76D7993-BBE8-3F49-A7E9-4CCEECE3E670}" destId="{D4ECED20-C6CD-674E-B250-CF07CFFF6DBC}" srcOrd="4" destOrd="0" presId="urn:microsoft.com/office/officeart/2005/8/layout/venn1"/>
    <dgm:cxn modelId="{01805E39-D2E4-9D4A-BD1F-66B9809A7BB7}" type="presParOf" srcId="{A76D7993-BBE8-3F49-A7E9-4CCEECE3E670}" destId="{A919F408-94B4-0B48-8702-32B997009054}" srcOrd="5" destOrd="0" presId="urn:microsoft.com/office/officeart/2005/8/layout/venn1"/>
    <dgm:cxn modelId="{100F3F85-9C60-884A-BEB5-9483B35D3CCA}" type="presParOf" srcId="{A76D7993-BBE8-3F49-A7E9-4CCEECE3E670}" destId="{2E6A71BE-D31A-E54D-8DD8-0A6CA0A0015F}" srcOrd="6" destOrd="0" presId="urn:microsoft.com/office/officeart/2005/8/layout/venn1"/>
    <dgm:cxn modelId="{1292773E-35E6-D741-98F7-172ED5D7583C}" type="presParOf" srcId="{A76D7993-BBE8-3F49-A7E9-4CCEECE3E670}" destId="{F4241CB0-CFAB-6044-9B15-7F1D5F4604A8}" srcOrd="7" destOrd="0" presId="urn:microsoft.com/office/officeart/2005/8/layout/venn1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D20F15-E20B-FC44-9DE9-46025425D19A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548E61D-BCE2-2B40-AB27-640EBD20C61C}">
      <dgm:prSet/>
      <dgm:spPr/>
      <dgm:t>
        <a:bodyPr/>
        <a:lstStyle/>
        <a:p>
          <a:pPr rtl="0"/>
          <a:r>
            <a:rPr lang="en-GB" smtClean="0"/>
            <a:t>How does the project help parents in prison engage with their families from prison? </a:t>
          </a:r>
          <a:endParaRPr lang="en-GB"/>
        </a:p>
      </dgm:t>
    </dgm:pt>
    <dgm:pt modelId="{0F5620C0-C9F9-4D4B-8AFE-3ACA2F416A66}" type="parTrans" cxnId="{85F7DC71-1199-F944-B9DD-308D9C2F6856}">
      <dgm:prSet/>
      <dgm:spPr/>
      <dgm:t>
        <a:bodyPr/>
        <a:lstStyle/>
        <a:p>
          <a:endParaRPr lang="en-GB"/>
        </a:p>
      </dgm:t>
    </dgm:pt>
    <dgm:pt modelId="{F77B9BE6-1149-DD4A-A11D-A321478539BE}" type="sibTrans" cxnId="{85F7DC71-1199-F944-B9DD-308D9C2F6856}">
      <dgm:prSet/>
      <dgm:spPr/>
      <dgm:t>
        <a:bodyPr/>
        <a:lstStyle/>
        <a:p>
          <a:endParaRPr lang="en-GB"/>
        </a:p>
      </dgm:t>
    </dgm:pt>
    <dgm:pt modelId="{5D042E64-BFFC-8747-91CA-21EFDD096613}">
      <dgm:prSet/>
      <dgm:spPr/>
      <dgm:t>
        <a:bodyPr/>
        <a:lstStyle/>
        <a:p>
          <a:pPr rtl="0"/>
          <a:r>
            <a:rPr lang="en-GB" smtClean="0"/>
            <a:t>How does the project improve the behaviour of parents in prison?  </a:t>
          </a:r>
          <a:endParaRPr lang="en-GB"/>
        </a:p>
      </dgm:t>
    </dgm:pt>
    <dgm:pt modelId="{5D2B6991-DF9F-6648-98AF-A7FCDE05A8CF}" type="parTrans" cxnId="{223B363A-E1FB-A847-9192-C59EF53228E8}">
      <dgm:prSet/>
      <dgm:spPr/>
      <dgm:t>
        <a:bodyPr/>
        <a:lstStyle/>
        <a:p>
          <a:endParaRPr lang="en-GB"/>
        </a:p>
      </dgm:t>
    </dgm:pt>
    <dgm:pt modelId="{2103A98A-8AC6-0245-9F52-17FD4CA14804}" type="sibTrans" cxnId="{223B363A-E1FB-A847-9192-C59EF53228E8}">
      <dgm:prSet/>
      <dgm:spPr/>
      <dgm:t>
        <a:bodyPr/>
        <a:lstStyle/>
        <a:p>
          <a:endParaRPr lang="en-GB"/>
        </a:p>
      </dgm:t>
    </dgm:pt>
    <dgm:pt modelId="{B33B189F-FAF2-904A-9A3D-39310A105DD1}">
      <dgm:prSet/>
      <dgm:spPr/>
      <dgm:t>
        <a:bodyPr/>
        <a:lstStyle/>
        <a:p>
          <a:pPr rtl="0"/>
          <a:r>
            <a:rPr lang="en-GB" smtClean="0"/>
            <a:t>How does the project direct parents in prison and their families to relevant sources of support?</a:t>
          </a:r>
          <a:endParaRPr lang="en-GB"/>
        </a:p>
      </dgm:t>
    </dgm:pt>
    <dgm:pt modelId="{11F61BBB-8769-CD44-A3D9-668C871FD274}" type="parTrans" cxnId="{541F0433-84B4-7348-952A-D4CED1686886}">
      <dgm:prSet/>
      <dgm:spPr/>
      <dgm:t>
        <a:bodyPr/>
        <a:lstStyle/>
        <a:p>
          <a:endParaRPr lang="en-GB"/>
        </a:p>
      </dgm:t>
    </dgm:pt>
    <dgm:pt modelId="{278C45AC-E7C9-3449-971C-3B56C4A22339}" type="sibTrans" cxnId="{541F0433-84B4-7348-952A-D4CED1686886}">
      <dgm:prSet/>
      <dgm:spPr/>
      <dgm:t>
        <a:bodyPr/>
        <a:lstStyle/>
        <a:p>
          <a:endParaRPr lang="en-GB"/>
        </a:p>
      </dgm:t>
    </dgm:pt>
    <dgm:pt modelId="{4B7CDFF0-7BEC-CB42-BA1F-2466F47F38A4}">
      <dgm:prSet/>
      <dgm:spPr/>
      <dgm:t>
        <a:bodyPr/>
        <a:lstStyle/>
        <a:p>
          <a:pPr rtl="0"/>
          <a:r>
            <a:rPr lang="en-US" dirty="0" smtClean="0"/>
            <a:t>How does the project support resettlement plans?</a:t>
          </a:r>
          <a:endParaRPr lang="en-US" dirty="0"/>
        </a:p>
      </dgm:t>
    </dgm:pt>
    <dgm:pt modelId="{F9E7B10E-4CA4-F841-9D2B-77BE2718AA96}" type="parTrans" cxnId="{31257B4D-D492-DF45-93C4-8AE57522B7C2}">
      <dgm:prSet/>
      <dgm:spPr/>
      <dgm:t>
        <a:bodyPr/>
        <a:lstStyle/>
        <a:p>
          <a:endParaRPr lang="en-GB"/>
        </a:p>
      </dgm:t>
    </dgm:pt>
    <dgm:pt modelId="{542328FC-0081-C648-9D6A-C134830A73A9}" type="sibTrans" cxnId="{31257B4D-D492-DF45-93C4-8AE57522B7C2}">
      <dgm:prSet/>
      <dgm:spPr/>
      <dgm:t>
        <a:bodyPr/>
        <a:lstStyle/>
        <a:p>
          <a:endParaRPr lang="en-GB"/>
        </a:p>
      </dgm:t>
    </dgm:pt>
    <dgm:pt modelId="{0D8C32C7-F870-A14E-9AFE-D495FC023F0F}">
      <dgm:prSet/>
      <dgm:spPr/>
      <dgm:t>
        <a:bodyPr/>
        <a:lstStyle/>
        <a:p>
          <a:pPr rtl="0"/>
          <a:r>
            <a:rPr lang="en-GB" smtClean="0"/>
            <a:t>How are the processes of delivering the project associated with its key objectives? </a:t>
          </a:r>
          <a:endParaRPr lang="en-GB"/>
        </a:p>
      </dgm:t>
    </dgm:pt>
    <dgm:pt modelId="{554EFA98-62A4-554B-ABC2-BCC4B398F0A1}" type="parTrans" cxnId="{74FC6D50-3602-9C4B-9C79-01D25F716631}">
      <dgm:prSet/>
      <dgm:spPr/>
      <dgm:t>
        <a:bodyPr/>
        <a:lstStyle/>
        <a:p>
          <a:endParaRPr lang="en-GB"/>
        </a:p>
      </dgm:t>
    </dgm:pt>
    <dgm:pt modelId="{98ABDC9B-FE6A-5543-895E-D88EA592FB49}" type="sibTrans" cxnId="{74FC6D50-3602-9C4B-9C79-01D25F716631}">
      <dgm:prSet/>
      <dgm:spPr/>
      <dgm:t>
        <a:bodyPr/>
        <a:lstStyle/>
        <a:p>
          <a:endParaRPr lang="en-GB"/>
        </a:p>
      </dgm:t>
    </dgm:pt>
    <dgm:pt modelId="{834AA801-6580-FD44-8573-D0B6C4ED0A39}">
      <dgm:prSet/>
      <dgm:spPr/>
      <dgm:t>
        <a:bodyPr/>
        <a:lstStyle/>
        <a:p>
          <a:pPr rtl="0"/>
          <a:r>
            <a:rPr lang="en-GB" dirty="0" smtClean="0"/>
            <a:t>What are the best approaches to improving future provision across the prison estate and the community?</a:t>
          </a:r>
          <a:endParaRPr lang="en-GB" dirty="0"/>
        </a:p>
      </dgm:t>
    </dgm:pt>
    <dgm:pt modelId="{D6A746CE-592A-4444-AC68-4DAF24C36107}" type="parTrans" cxnId="{DC670A3C-9E15-F543-A8CB-889432490A01}">
      <dgm:prSet/>
      <dgm:spPr/>
      <dgm:t>
        <a:bodyPr/>
        <a:lstStyle/>
        <a:p>
          <a:endParaRPr lang="en-GB"/>
        </a:p>
      </dgm:t>
    </dgm:pt>
    <dgm:pt modelId="{867530F1-5AF6-3F45-817F-7BC9EA96A8DB}" type="sibTrans" cxnId="{DC670A3C-9E15-F543-A8CB-889432490A01}">
      <dgm:prSet/>
      <dgm:spPr/>
      <dgm:t>
        <a:bodyPr/>
        <a:lstStyle/>
        <a:p>
          <a:endParaRPr lang="en-GB"/>
        </a:p>
      </dgm:t>
    </dgm:pt>
    <dgm:pt modelId="{FDF035F7-0518-1441-BFEF-C563D1ED8406}" type="pres">
      <dgm:prSet presAssocID="{D4D20F15-E20B-FC44-9DE9-46025425D19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07FB287-861D-6D40-A1DF-B8E22CA3F362}" type="pres">
      <dgm:prSet presAssocID="{8548E61D-BCE2-2B40-AB27-640EBD20C61C}" presName="circ1" presStyleLbl="vennNode1" presStyleIdx="0" presStyleCnt="6"/>
      <dgm:spPr/>
    </dgm:pt>
    <dgm:pt modelId="{FD49205A-ECE8-9D4A-9791-340F87128FA8}" type="pres">
      <dgm:prSet presAssocID="{8548E61D-BCE2-2B40-AB27-640EBD20C61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2778C8-7414-DC4F-A956-3052638E073C}" type="pres">
      <dgm:prSet presAssocID="{5D042E64-BFFC-8747-91CA-21EFDD096613}" presName="circ2" presStyleLbl="vennNode1" presStyleIdx="1" presStyleCnt="6"/>
      <dgm:spPr/>
    </dgm:pt>
    <dgm:pt modelId="{8383E778-543D-4640-B5A6-0470F952B204}" type="pres">
      <dgm:prSet presAssocID="{5D042E64-BFFC-8747-91CA-21EFDD09661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E5AB7B7-A663-5C42-93D7-906B832F2404}" type="pres">
      <dgm:prSet presAssocID="{B33B189F-FAF2-904A-9A3D-39310A105DD1}" presName="circ3" presStyleLbl="vennNode1" presStyleIdx="2" presStyleCnt="6"/>
      <dgm:spPr/>
    </dgm:pt>
    <dgm:pt modelId="{88DC61E6-7E16-F045-9792-57FE3E657F98}" type="pres">
      <dgm:prSet presAssocID="{B33B189F-FAF2-904A-9A3D-39310A105DD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DFC838-D4B5-F447-8A9D-D3742E33159E}" type="pres">
      <dgm:prSet presAssocID="{4B7CDFF0-7BEC-CB42-BA1F-2466F47F38A4}" presName="circ4" presStyleLbl="vennNode1" presStyleIdx="3" presStyleCnt="6"/>
      <dgm:spPr/>
    </dgm:pt>
    <dgm:pt modelId="{9827800E-2A26-9346-ACF1-1B74B556F2D2}" type="pres">
      <dgm:prSet presAssocID="{4B7CDFF0-7BEC-CB42-BA1F-2466F47F38A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944555-F2B6-8C4A-B8E4-C349027ED6FC}" type="pres">
      <dgm:prSet presAssocID="{0D8C32C7-F870-A14E-9AFE-D495FC023F0F}" presName="circ5" presStyleLbl="vennNode1" presStyleIdx="4" presStyleCnt="6"/>
      <dgm:spPr/>
    </dgm:pt>
    <dgm:pt modelId="{586DAB20-ED43-4B47-BD22-0161A2216040}" type="pres">
      <dgm:prSet presAssocID="{0D8C32C7-F870-A14E-9AFE-D495FC023F0F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627B73-4427-C146-AE3D-24AAEDEC7173}" type="pres">
      <dgm:prSet presAssocID="{834AA801-6580-FD44-8573-D0B6C4ED0A39}" presName="circ6" presStyleLbl="vennNode1" presStyleIdx="5" presStyleCnt="6"/>
      <dgm:spPr/>
    </dgm:pt>
    <dgm:pt modelId="{3B8F0A8F-262A-A14A-BB4B-030B79E19203}" type="pres">
      <dgm:prSet presAssocID="{834AA801-6580-FD44-8573-D0B6C4ED0A39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23B363A-E1FB-A847-9192-C59EF53228E8}" srcId="{D4D20F15-E20B-FC44-9DE9-46025425D19A}" destId="{5D042E64-BFFC-8747-91CA-21EFDD096613}" srcOrd="1" destOrd="0" parTransId="{5D2B6991-DF9F-6648-98AF-A7FCDE05A8CF}" sibTransId="{2103A98A-8AC6-0245-9F52-17FD4CA14804}"/>
    <dgm:cxn modelId="{B1B10BD9-CFEF-F14A-8C7B-C3D3561DDEC6}" type="presOf" srcId="{834AA801-6580-FD44-8573-D0B6C4ED0A39}" destId="{3B8F0A8F-262A-A14A-BB4B-030B79E19203}" srcOrd="0" destOrd="0" presId="urn:microsoft.com/office/officeart/2005/8/layout/venn1"/>
    <dgm:cxn modelId="{E1DCEE6E-781A-A04A-81CE-7A80F9BE3062}" type="presOf" srcId="{B33B189F-FAF2-904A-9A3D-39310A105DD1}" destId="{88DC61E6-7E16-F045-9792-57FE3E657F98}" srcOrd="0" destOrd="0" presId="urn:microsoft.com/office/officeart/2005/8/layout/venn1"/>
    <dgm:cxn modelId="{DFF437C1-D0E6-7241-9845-CFD4DFF5F5B0}" type="presOf" srcId="{8548E61D-BCE2-2B40-AB27-640EBD20C61C}" destId="{FD49205A-ECE8-9D4A-9791-340F87128FA8}" srcOrd="0" destOrd="0" presId="urn:microsoft.com/office/officeart/2005/8/layout/venn1"/>
    <dgm:cxn modelId="{16057434-AA63-C649-8126-091853B90EC1}" type="presOf" srcId="{4B7CDFF0-7BEC-CB42-BA1F-2466F47F38A4}" destId="{9827800E-2A26-9346-ACF1-1B74B556F2D2}" srcOrd="0" destOrd="0" presId="urn:microsoft.com/office/officeart/2005/8/layout/venn1"/>
    <dgm:cxn modelId="{541F0433-84B4-7348-952A-D4CED1686886}" srcId="{D4D20F15-E20B-FC44-9DE9-46025425D19A}" destId="{B33B189F-FAF2-904A-9A3D-39310A105DD1}" srcOrd="2" destOrd="0" parTransId="{11F61BBB-8769-CD44-A3D9-668C871FD274}" sibTransId="{278C45AC-E7C9-3449-971C-3B56C4A22339}"/>
    <dgm:cxn modelId="{31257B4D-D492-DF45-93C4-8AE57522B7C2}" srcId="{D4D20F15-E20B-FC44-9DE9-46025425D19A}" destId="{4B7CDFF0-7BEC-CB42-BA1F-2466F47F38A4}" srcOrd="3" destOrd="0" parTransId="{F9E7B10E-4CA4-F841-9D2B-77BE2718AA96}" sibTransId="{542328FC-0081-C648-9D6A-C134830A73A9}"/>
    <dgm:cxn modelId="{5EDD5CA2-997C-B743-89C0-F5474AEFDFEB}" type="presOf" srcId="{0D8C32C7-F870-A14E-9AFE-D495FC023F0F}" destId="{586DAB20-ED43-4B47-BD22-0161A2216040}" srcOrd="0" destOrd="0" presId="urn:microsoft.com/office/officeart/2005/8/layout/venn1"/>
    <dgm:cxn modelId="{DC670A3C-9E15-F543-A8CB-889432490A01}" srcId="{D4D20F15-E20B-FC44-9DE9-46025425D19A}" destId="{834AA801-6580-FD44-8573-D0B6C4ED0A39}" srcOrd="5" destOrd="0" parTransId="{D6A746CE-592A-4444-AC68-4DAF24C36107}" sibTransId="{867530F1-5AF6-3F45-817F-7BC9EA96A8DB}"/>
    <dgm:cxn modelId="{85F7DC71-1199-F944-B9DD-308D9C2F6856}" srcId="{D4D20F15-E20B-FC44-9DE9-46025425D19A}" destId="{8548E61D-BCE2-2B40-AB27-640EBD20C61C}" srcOrd="0" destOrd="0" parTransId="{0F5620C0-C9F9-4D4B-8AFE-3ACA2F416A66}" sibTransId="{F77B9BE6-1149-DD4A-A11D-A321478539BE}"/>
    <dgm:cxn modelId="{2298712E-43B5-B145-A5B0-9C4FDC95A0A2}" type="presOf" srcId="{D4D20F15-E20B-FC44-9DE9-46025425D19A}" destId="{FDF035F7-0518-1441-BFEF-C563D1ED8406}" srcOrd="0" destOrd="0" presId="urn:microsoft.com/office/officeart/2005/8/layout/venn1"/>
    <dgm:cxn modelId="{74FC6D50-3602-9C4B-9C79-01D25F716631}" srcId="{D4D20F15-E20B-FC44-9DE9-46025425D19A}" destId="{0D8C32C7-F870-A14E-9AFE-D495FC023F0F}" srcOrd="4" destOrd="0" parTransId="{554EFA98-62A4-554B-ABC2-BCC4B398F0A1}" sibTransId="{98ABDC9B-FE6A-5543-895E-D88EA592FB49}"/>
    <dgm:cxn modelId="{B7959C65-925C-2F4B-B915-514E63BB407B}" type="presOf" srcId="{5D042E64-BFFC-8747-91CA-21EFDD096613}" destId="{8383E778-543D-4640-B5A6-0470F952B204}" srcOrd="0" destOrd="0" presId="urn:microsoft.com/office/officeart/2005/8/layout/venn1"/>
    <dgm:cxn modelId="{BF3C8856-A0D0-7347-BB37-9E9802BE24A3}" type="presParOf" srcId="{FDF035F7-0518-1441-BFEF-C563D1ED8406}" destId="{D07FB287-861D-6D40-A1DF-B8E22CA3F362}" srcOrd="0" destOrd="0" presId="urn:microsoft.com/office/officeart/2005/8/layout/venn1"/>
    <dgm:cxn modelId="{D5EAA1DC-FDFE-A442-A1BB-79280433D9B8}" type="presParOf" srcId="{FDF035F7-0518-1441-BFEF-C563D1ED8406}" destId="{FD49205A-ECE8-9D4A-9791-340F87128FA8}" srcOrd="1" destOrd="0" presId="urn:microsoft.com/office/officeart/2005/8/layout/venn1"/>
    <dgm:cxn modelId="{1AA31E8E-E1B4-E64E-BABD-C53F6AD83CCE}" type="presParOf" srcId="{FDF035F7-0518-1441-BFEF-C563D1ED8406}" destId="{A92778C8-7414-DC4F-A956-3052638E073C}" srcOrd="2" destOrd="0" presId="urn:microsoft.com/office/officeart/2005/8/layout/venn1"/>
    <dgm:cxn modelId="{09B3205C-C42A-DC45-AE9F-22B0DE6B0822}" type="presParOf" srcId="{FDF035F7-0518-1441-BFEF-C563D1ED8406}" destId="{8383E778-543D-4640-B5A6-0470F952B204}" srcOrd="3" destOrd="0" presId="urn:microsoft.com/office/officeart/2005/8/layout/venn1"/>
    <dgm:cxn modelId="{D67EDFC7-C0E7-D442-811D-A9118CC99A2B}" type="presParOf" srcId="{FDF035F7-0518-1441-BFEF-C563D1ED8406}" destId="{4E5AB7B7-A663-5C42-93D7-906B832F2404}" srcOrd="4" destOrd="0" presId="urn:microsoft.com/office/officeart/2005/8/layout/venn1"/>
    <dgm:cxn modelId="{4C0C25B9-AAB2-1144-9E89-42D55F20906E}" type="presParOf" srcId="{FDF035F7-0518-1441-BFEF-C563D1ED8406}" destId="{88DC61E6-7E16-F045-9792-57FE3E657F98}" srcOrd="5" destOrd="0" presId="urn:microsoft.com/office/officeart/2005/8/layout/venn1"/>
    <dgm:cxn modelId="{5BA77DE7-C8E1-1D43-A4DA-E2DD7E8104A9}" type="presParOf" srcId="{FDF035F7-0518-1441-BFEF-C563D1ED8406}" destId="{EBDFC838-D4B5-F447-8A9D-D3742E33159E}" srcOrd="6" destOrd="0" presId="urn:microsoft.com/office/officeart/2005/8/layout/venn1"/>
    <dgm:cxn modelId="{698A3E17-039D-E847-BBE2-5EE0BA15D1C0}" type="presParOf" srcId="{FDF035F7-0518-1441-BFEF-C563D1ED8406}" destId="{9827800E-2A26-9346-ACF1-1B74B556F2D2}" srcOrd="7" destOrd="0" presId="urn:microsoft.com/office/officeart/2005/8/layout/venn1"/>
    <dgm:cxn modelId="{55574ED5-0F27-CD4C-95DE-E9916998697C}" type="presParOf" srcId="{FDF035F7-0518-1441-BFEF-C563D1ED8406}" destId="{F1944555-F2B6-8C4A-B8E4-C349027ED6FC}" srcOrd="8" destOrd="0" presId="urn:microsoft.com/office/officeart/2005/8/layout/venn1"/>
    <dgm:cxn modelId="{9487D988-F989-434E-A720-4BE452DA95D2}" type="presParOf" srcId="{FDF035F7-0518-1441-BFEF-C563D1ED8406}" destId="{586DAB20-ED43-4B47-BD22-0161A2216040}" srcOrd="9" destOrd="0" presId="urn:microsoft.com/office/officeart/2005/8/layout/venn1"/>
    <dgm:cxn modelId="{D56189FA-0769-AD44-9986-754B101D07A6}" type="presParOf" srcId="{FDF035F7-0518-1441-BFEF-C563D1ED8406}" destId="{61627B73-4427-C146-AE3D-24AAEDEC7173}" srcOrd="10" destOrd="0" presId="urn:microsoft.com/office/officeart/2005/8/layout/venn1"/>
    <dgm:cxn modelId="{B714E735-4391-B945-8527-F17458ABA248}" type="presParOf" srcId="{FDF035F7-0518-1441-BFEF-C563D1ED8406}" destId="{3B8F0A8F-262A-A14A-BB4B-030B79E19203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188AF8-8605-E74B-A8A4-17CAF255DD7C}" type="doc">
      <dgm:prSet loTypeId="urn:microsoft.com/office/officeart/2005/8/layout/radial2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4992B75-AB01-894E-B19F-11E4870384C5}">
      <dgm:prSet/>
      <dgm:spPr/>
      <dgm:t>
        <a:bodyPr/>
        <a:lstStyle/>
        <a:p>
          <a:pPr rtl="0"/>
          <a:r>
            <a:rPr lang="en-GB" b="1" dirty="0" smtClean="0"/>
            <a:t>Needs are assessed and individualised </a:t>
          </a:r>
          <a:r>
            <a:rPr lang="en-GB" b="1" dirty="0" smtClean="0"/>
            <a:t>family action </a:t>
          </a:r>
          <a:r>
            <a:rPr lang="en-GB" b="1" dirty="0" smtClean="0"/>
            <a:t>plans are prepared.</a:t>
          </a:r>
          <a:endParaRPr lang="en-GB" dirty="0"/>
        </a:p>
      </dgm:t>
    </dgm:pt>
    <dgm:pt modelId="{35D50E11-825B-7B4A-83EC-A5786C9E634B}" type="parTrans" cxnId="{CC2B7BEE-630E-A041-BE9F-B5401C39C176}">
      <dgm:prSet/>
      <dgm:spPr/>
      <dgm:t>
        <a:bodyPr/>
        <a:lstStyle/>
        <a:p>
          <a:endParaRPr lang="en-GB"/>
        </a:p>
      </dgm:t>
    </dgm:pt>
    <dgm:pt modelId="{7B0B1BAB-E432-8849-9D49-25F200C3BE0C}" type="sibTrans" cxnId="{CC2B7BEE-630E-A041-BE9F-B5401C39C176}">
      <dgm:prSet/>
      <dgm:spPr/>
      <dgm:t>
        <a:bodyPr/>
        <a:lstStyle/>
        <a:p>
          <a:endParaRPr lang="en-GB"/>
        </a:p>
      </dgm:t>
    </dgm:pt>
    <dgm:pt modelId="{33A693A6-A746-8043-AF35-9DA8DD5BFB2A}">
      <dgm:prSet/>
      <dgm:spPr/>
      <dgm:t>
        <a:bodyPr/>
        <a:lstStyle/>
        <a:p>
          <a:pPr rtl="0"/>
          <a:r>
            <a:rPr lang="en-GB" b="1" dirty="0" smtClean="0"/>
            <a:t>Access </a:t>
          </a:r>
          <a:r>
            <a:rPr lang="en-GB" b="1" dirty="0" smtClean="0"/>
            <a:t>to prison-based courses and </a:t>
          </a:r>
          <a:r>
            <a:rPr lang="en-GB" b="1" dirty="0" smtClean="0"/>
            <a:t>groups is provided.  </a:t>
          </a:r>
          <a:endParaRPr lang="en-GB" dirty="0"/>
        </a:p>
      </dgm:t>
    </dgm:pt>
    <dgm:pt modelId="{CA7C24ED-1A97-9244-9BC7-C81B1CF490D4}" type="parTrans" cxnId="{D1E67373-538B-4148-A265-0817B28DD3E1}">
      <dgm:prSet/>
      <dgm:spPr/>
      <dgm:t>
        <a:bodyPr/>
        <a:lstStyle/>
        <a:p>
          <a:endParaRPr lang="en-GB"/>
        </a:p>
      </dgm:t>
    </dgm:pt>
    <dgm:pt modelId="{09D6471E-DE3E-DE40-AF05-FBB5E8349EC5}" type="sibTrans" cxnId="{D1E67373-538B-4148-A265-0817B28DD3E1}">
      <dgm:prSet/>
      <dgm:spPr/>
      <dgm:t>
        <a:bodyPr/>
        <a:lstStyle/>
        <a:p>
          <a:endParaRPr lang="en-GB"/>
        </a:p>
      </dgm:t>
    </dgm:pt>
    <dgm:pt modelId="{17CC4017-EEC5-6542-9B63-BB32FAF39099}">
      <dgm:prSet/>
      <dgm:spPr/>
      <dgm:t>
        <a:bodyPr/>
        <a:lstStyle/>
        <a:p>
          <a:pPr rtl="0"/>
          <a:r>
            <a:rPr lang="en-US" b="1" dirty="0" smtClean="0"/>
            <a:t>FEWs Liaise </a:t>
          </a:r>
          <a:r>
            <a:rPr lang="en-US" b="1" dirty="0" smtClean="0"/>
            <a:t>with external </a:t>
          </a:r>
          <a:r>
            <a:rPr lang="en-US" b="1" dirty="0" smtClean="0"/>
            <a:t>services. </a:t>
          </a:r>
          <a:endParaRPr lang="en-US" dirty="0"/>
        </a:p>
      </dgm:t>
    </dgm:pt>
    <dgm:pt modelId="{B9680E02-5B3F-184B-94D2-C781F6601CB5}" type="parTrans" cxnId="{A395F924-DE09-3E4B-BC8D-9A039BA1C615}">
      <dgm:prSet/>
      <dgm:spPr/>
      <dgm:t>
        <a:bodyPr/>
        <a:lstStyle/>
        <a:p>
          <a:endParaRPr lang="en-GB"/>
        </a:p>
      </dgm:t>
    </dgm:pt>
    <dgm:pt modelId="{8597C3B9-B2C7-A14A-96BB-7CE7C65D66EB}" type="sibTrans" cxnId="{A395F924-DE09-3E4B-BC8D-9A039BA1C615}">
      <dgm:prSet/>
      <dgm:spPr/>
      <dgm:t>
        <a:bodyPr/>
        <a:lstStyle/>
        <a:p>
          <a:endParaRPr lang="en-GB"/>
        </a:p>
      </dgm:t>
    </dgm:pt>
    <dgm:pt modelId="{0B6C1CB6-5C9B-9548-97B3-F2A2E85FF8CD}" type="pres">
      <dgm:prSet presAssocID="{38188AF8-8605-E74B-A8A4-17CAF255DD7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C518A93-EDD4-AD49-B929-3665BD1B4C43}" type="pres">
      <dgm:prSet presAssocID="{38188AF8-8605-E74B-A8A4-17CAF255DD7C}" presName="cycle" presStyleCnt="0"/>
      <dgm:spPr/>
    </dgm:pt>
    <dgm:pt modelId="{12EFCBF1-DDFA-4946-8E68-4C8F6B5C0D5D}" type="pres">
      <dgm:prSet presAssocID="{38188AF8-8605-E74B-A8A4-17CAF255DD7C}" presName="centerShape" presStyleCnt="0"/>
      <dgm:spPr/>
    </dgm:pt>
    <dgm:pt modelId="{E1C7E664-C106-4B43-B5C3-6EA38688DEE5}" type="pres">
      <dgm:prSet presAssocID="{38188AF8-8605-E74B-A8A4-17CAF255DD7C}" presName="connSite" presStyleLbl="node1" presStyleIdx="0" presStyleCnt="4"/>
      <dgm:spPr/>
    </dgm:pt>
    <dgm:pt modelId="{0171313D-564D-324E-ACA2-C71788FD1533}" type="pres">
      <dgm:prSet presAssocID="{38188AF8-8605-E74B-A8A4-17CAF255DD7C}" presName="visible" presStyleLbl="node1" presStyleIdx="0" presStyleCnt="4" custScaleX="102310" custScaleY="9267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  <dgm:t>
        <a:bodyPr/>
        <a:lstStyle/>
        <a:p>
          <a:endParaRPr lang="en-GB"/>
        </a:p>
      </dgm:t>
    </dgm:pt>
    <dgm:pt modelId="{59BCCA99-9D12-F144-B155-84F6CC7C02F8}" type="pres">
      <dgm:prSet presAssocID="{35D50E11-825B-7B4A-83EC-A5786C9E634B}" presName="Name25" presStyleLbl="parChTrans1D1" presStyleIdx="0" presStyleCnt="3"/>
      <dgm:spPr/>
      <dgm:t>
        <a:bodyPr/>
        <a:lstStyle/>
        <a:p>
          <a:endParaRPr lang="en-GB"/>
        </a:p>
      </dgm:t>
    </dgm:pt>
    <dgm:pt modelId="{E61C5F63-FE89-6F4F-AD61-B1F9CC64639F}" type="pres">
      <dgm:prSet presAssocID="{44992B75-AB01-894E-B19F-11E4870384C5}" presName="node" presStyleCnt="0"/>
      <dgm:spPr/>
    </dgm:pt>
    <dgm:pt modelId="{E5F1DF5E-476E-A44E-92D4-C4AC4153F591}" type="pres">
      <dgm:prSet presAssocID="{44992B75-AB01-894E-B19F-11E4870384C5}" presName="parentNode" presStyleLbl="node1" presStyleIdx="1" presStyleCnt="4" custScaleX="14530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099256-AB92-2B45-90B8-0EA65D79A150}" type="pres">
      <dgm:prSet presAssocID="{44992B75-AB01-894E-B19F-11E4870384C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C2ACC0-999B-1843-8F5C-D0FDDF4FD12F}" type="pres">
      <dgm:prSet presAssocID="{CA7C24ED-1A97-9244-9BC7-C81B1CF490D4}" presName="Name25" presStyleLbl="parChTrans1D1" presStyleIdx="1" presStyleCnt="3"/>
      <dgm:spPr/>
      <dgm:t>
        <a:bodyPr/>
        <a:lstStyle/>
        <a:p>
          <a:endParaRPr lang="en-GB"/>
        </a:p>
      </dgm:t>
    </dgm:pt>
    <dgm:pt modelId="{8AE37511-B922-5D4C-AEE3-6E42945F29E7}" type="pres">
      <dgm:prSet presAssocID="{33A693A6-A746-8043-AF35-9DA8DD5BFB2A}" presName="node" presStyleCnt="0"/>
      <dgm:spPr/>
    </dgm:pt>
    <dgm:pt modelId="{64075B5E-3755-4E42-B6DA-748780A6D50D}" type="pres">
      <dgm:prSet presAssocID="{33A693A6-A746-8043-AF35-9DA8DD5BFB2A}" presName="parentNode" presStyleLbl="node1" presStyleIdx="2" presStyleCnt="4" custScaleX="137744" custLinFactNeighborX="65113" custLinFactNeighborY="-13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234A428-F0F0-2242-A71D-CE5F9B26916D}" type="pres">
      <dgm:prSet presAssocID="{33A693A6-A746-8043-AF35-9DA8DD5BFB2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835C48-9F77-794C-8A7C-6756DBD645C0}" type="pres">
      <dgm:prSet presAssocID="{B9680E02-5B3F-184B-94D2-C781F6601CB5}" presName="Name25" presStyleLbl="parChTrans1D1" presStyleIdx="2" presStyleCnt="3"/>
      <dgm:spPr/>
      <dgm:t>
        <a:bodyPr/>
        <a:lstStyle/>
        <a:p>
          <a:endParaRPr lang="en-GB"/>
        </a:p>
      </dgm:t>
    </dgm:pt>
    <dgm:pt modelId="{F397DBE0-EE9A-E449-9D3C-3151145DF6CB}" type="pres">
      <dgm:prSet presAssocID="{17CC4017-EEC5-6542-9B63-BB32FAF39099}" presName="node" presStyleCnt="0"/>
      <dgm:spPr/>
    </dgm:pt>
    <dgm:pt modelId="{273A52F4-CE7B-914B-8E70-3CF84933CF0B}" type="pres">
      <dgm:prSet presAssocID="{17CC4017-EEC5-6542-9B63-BB32FAF39099}" presName="parentNode" presStyleLbl="node1" presStyleIdx="3" presStyleCnt="4" custScaleX="14458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18C1D4-3F4F-FC43-BC5B-4668A728C7AB}" type="pres">
      <dgm:prSet presAssocID="{17CC4017-EEC5-6542-9B63-BB32FAF39099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B64CC30-EA31-4240-8E58-44F3BBB8D21B}" type="presOf" srcId="{44992B75-AB01-894E-B19F-11E4870384C5}" destId="{E5F1DF5E-476E-A44E-92D4-C4AC4153F591}" srcOrd="0" destOrd="0" presId="urn:microsoft.com/office/officeart/2005/8/layout/radial2"/>
    <dgm:cxn modelId="{C532BB1F-8B79-BB40-97CE-89C5A68AF586}" type="presOf" srcId="{17CC4017-EEC5-6542-9B63-BB32FAF39099}" destId="{273A52F4-CE7B-914B-8E70-3CF84933CF0B}" srcOrd="0" destOrd="0" presId="urn:microsoft.com/office/officeart/2005/8/layout/radial2"/>
    <dgm:cxn modelId="{07E2E360-15C3-5342-A8BE-CBC9D258597B}" type="presOf" srcId="{38188AF8-8605-E74B-A8A4-17CAF255DD7C}" destId="{0B6C1CB6-5C9B-9548-97B3-F2A2E85FF8CD}" srcOrd="0" destOrd="0" presId="urn:microsoft.com/office/officeart/2005/8/layout/radial2"/>
    <dgm:cxn modelId="{44A9B788-30D3-8B4E-A9AF-F24C30FFC1F5}" type="presOf" srcId="{33A693A6-A746-8043-AF35-9DA8DD5BFB2A}" destId="{64075B5E-3755-4E42-B6DA-748780A6D50D}" srcOrd="0" destOrd="0" presId="urn:microsoft.com/office/officeart/2005/8/layout/radial2"/>
    <dgm:cxn modelId="{F0B4BCE9-C0F7-FA45-A1FF-F8293035DA35}" type="presOf" srcId="{CA7C24ED-1A97-9244-9BC7-C81B1CF490D4}" destId="{14C2ACC0-999B-1843-8F5C-D0FDDF4FD12F}" srcOrd="0" destOrd="0" presId="urn:microsoft.com/office/officeart/2005/8/layout/radial2"/>
    <dgm:cxn modelId="{8375397D-CA70-DD42-9C53-DA5293EE10C4}" type="presOf" srcId="{B9680E02-5B3F-184B-94D2-C781F6601CB5}" destId="{18835C48-9F77-794C-8A7C-6756DBD645C0}" srcOrd="0" destOrd="0" presId="urn:microsoft.com/office/officeart/2005/8/layout/radial2"/>
    <dgm:cxn modelId="{A395F924-DE09-3E4B-BC8D-9A039BA1C615}" srcId="{38188AF8-8605-E74B-A8A4-17CAF255DD7C}" destId="{17CC4017-EEC5-6542-9B63-BB32FAF39099}" srcOrd="2" destOrd="0" parTransId="{B9680E02-5B3F-184B-94D2-C781F6601CB5}" sibTransId="{8597C3B9-B2C7-A14A-96BB-7CE7C65D66EB}"/>
    <dgm:cxn modelId="{D1E67373-538B-4148-A265-0817B28DD3E1}" srcId="{38188AF8-8605-E74B-A8A4-17CAF255DD7C}" destId="{33A693A6-A746-8043-AF35-9DA8DD5BFB2A}" srcOrd="1" destOrd="0" parTransId="{CA7C24ED-1A97-9244-9BC7-C81B1CF490D4}" sibTransId="{09D6471E-DE3E-DE40-AF05-FBB5E8349EC5}"/>
    <dgm:cxn modelId="{CC2B7BEE-630E-A041-BE9F-B5401C39C176}" srcId="{38188AF8-8605-E74B-A8A4-17CAF255DD7C}" destId="{44992B75-AB01-894E-B19F-11E4870384C5}" srcOrd="0" destOrd="0" parTransId="{35D50E11-825B-7B4A-83EC-A5786C9E634B}" sibTransId="{7B0B1BAB-E432-8849-9D49-25F200C3BE0C}"/>
    <dgm:cxn modelId="{55E7682D-38C3-AF44-8ECD-5A443E817713}" type="presOf" srcId="{35D50E11-825B-7B4A-83EC-A5786C9E634B}" destId="{59BCCA99-9D12-F144-B155-84F6CC7C02F8}" srcOrd="0" destOrd="0" presId="urn:microsoft.com/office/officeart/2005/8/layout/radial2"/>
    <dgm:cxn modelId="{0D6E67F7-B875-EE47-B9E8-1A1A2678F5BF}" type="presParOf" srcId="{0B6C1CB6-5C9B-9548-97B3-F2A2E85FF8CD}" destId="{2C518A93-EDD4-AD49-B929-3665BD1B4C43}" srcOrd="0" destOrd="0" presId="urn:microsoft.com/office/officeart/2005/8/layout/radial2"/>
    <dgm:cxn modelId="{CA5CA9CB-457C-AF4B-830D-F810792D0B13}" type="presParOf" srcId="{2C518A93-EDD4-AD49-B929-3665BD1B4C43}" destId="{12EFCBF1-DDFA-4946-8E68-4C8F6B5C0D5D}" srcOrd="0" destOrd="0" presId="urn:microsoft.com/office/officeart/2005/8/layout/radial2"/>
    <dgm:cxn modelId="{75921F6C-8816-D047-90B3-DA81652A1A3C}" type="presParOf" srcId="{12EFCBF1-DDFA-4946-8E68-4C8F6B5C0D5D}" destId="{E1C7E664-C106-4B43-B5C3-6EA38688DEE5}" srcOrd="0" destOrd="0" presId="urn:microsoft.com/office/officeart/2005/8/layout/radial2"/>
    <dgm:cxn modelId="{F39AC084-A79E-1343-B15D-2A19DA9311CC}" type="presParOf" srcId="{12EFCBF1-DDFA-4946-8E68-4C8F6B5C0D5D}" destId="{0171313D-564D-324E-ACA2-C71788FD1533}" srcOrd="1" destOrd="0" presId="urn:microsoft.com/office/officeart/2005/8/layout/radial2"/>
    <dgm:cxn modelId="{75029BA5-D8E3-B34A-9A79-A09350C97D81}" type="presParOf" srcId="{2C518A93-EDD4-AD49-B929-3665BD1B4C43}" destId="{59BCCA99-9D12-F144-B155-84F6CC7C02F8}" srcOrd="1" destOrd="0" presId="urn:microsoft.com/office/officeart/2005/8/layout/radial2"/>
    <dgm:cxn modelId="{A337F18C-DE02-1643-AC65-93CA09911A20}" type="presParOf" srcId="{2C518A93-EDD4-AD49-B929-3665BD1B4C43}" destId="{E61C5F63-FE89-6F4F-AD61-B1F9CC64639F}" srcOrd="2" destOrd="0" presId="urn:microsoft.com/office/officeart/2005/8/layout/radial2"/>
    <dgm:cxn modelId="{3F30D5E3-D370-7448-99FC-AF26425CF59D}" type="presParOf" srcId="{E61C5F63-FE89-6F4F-AD61-B1F9CC64639F}" destId="{E5F1DF5E-476E-A44E-92D4-C4AC4153F591}" srcOrd="0" destOrd="0" presId="urn:microsoft.com/office/officeart/2005/8/layout/radial2"/>
    <dgm:cxn modelId="{1E4B5453-3055-884A-B163-3B881A40E557}" type="presParOf" srcId="{E61C5F63-FE89-6F4F-AD61-B1F9CC64639F}" destId="{17099256-AB92-2B45-90B8-0EA65D79A150}" srcOrd="1" destOrd="0" presId="urn:microsoft.com/office/officeart/2005/8/layout/radial2"/>
    <dgm:cxn modelId="{9DF7EB5D-30EE-D54B-AE6E-186F3D4C6E79}" type="presParOf" srcId="{2C518A93-EDD4-AD49-B929-3665BD1B4C43}" destId="{14C2ACC0-999B-1843-8F5C-D0FDDF4FD12F}" srcOrd="3" destOrd="0" presId="urn:microsoft.com/office/officeart/2005/8/layout/radial2"/>
    <dgm:cxn modelId="{5BF2AA3D-E7D3-5549-A414-1F9116FB3848}" type="presParOf" srcId="{2C518A93-EDD4-AD49-B929-3665BD1B4C43}" destId="{8AE37511-B922-5D4C-AEE3-6E42945F29E7}" srcOrd="4" destOrd="0" presId="urn:microsoft.com/office/officeart/2005/8/layout/radial2"/>
    <dgm:cxn modelId="{464AAECF-D512-244D-B46C-DC09B95979F3}" type="presParOf" srcId="{8AE37511-B922-5D4C-AEE3-6E42945F29E7}" destId="{64075B5E-3755-4E42-B6DA-748780A6D50D}" srcOrd="0" destOrd="0" presId="urn:microsoft.com/office/officeart/2005/8/layout/radial2"/>
    <dgm:cxn modelId="{8610DAFB-2107-8849-B03A-F5D7ADCD77C4}" type="presParOf" srcId="{8AE37511-B922-5D4C-AEE3-6E42945F29E7}" destId="{D234A428-F0F0-2242-A71D-CE5F9B26916D}" srcOrd="1" destOrd="0" presId="urn:microsoft.com/office/officeart/2005/8/layout/radial2"/>
    <dgm:cxn modelId="{18E45F49-2BA3-AC41-B122-105BDE00E14F}" type="presParOf" srcId="{2C518A93-EDD4-AD49-B929-3665BD1B4C43}" destId="{18835C48-9F77-794C-8A7C-6756DBD645C0}" srcOrd="5" destOrd="0" presId="urn:microsoft.com/office/officeart/2005/8/layout/radial2"/>
    <dgm:cxn modelId="{B20EFA81-3F29-E145-858E-6778FF947596}" type="presParOf" srcId="{2C518A93-EDD4-AD49-B929-3665BD1B4C43}" destId="{F397DBE0-EE9A-E449-9D3C-3151145DF6CB}" srcOrd="6" destOrd="0" presId="urn:microsoft.com/office/officeart/2005/8/layout/radial2"/>
    <dgm:cxn modelId="{2BC1C76A-5FFF-124C-A321-02DCF995CE1E}" type="presParOf" srcId="{F397DBE0-EE9A-E449-9D3C-3151145DF6CB}" destId="{273A52F4-CE7B-914B-8E70-3CF84933CF0B}" srcOrd="0" destOrd="0" presId="urn:microsoft.com/office/officeart/2005/8/layout/radial2"/>
    <dgm:cxn modelId="{A7489633-C8E7-684F-9360-F31AAA57A67F}" type="presParOf" srcId="{F397DBE0-EE9A-E449-9D3C-3151145DF6CB}" destId="{4C18C1D4-3F4F-FC43-BC5B-4668A728C7A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BA9103-7526-DF44-B20A-2BB3551701BA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7C01BC5-414F-1E4C-852B-3EAB0957058F}">
      <dgm:prSet/>
      <dgm:spPr/>
      <dgm:t>
        <a:bodyPr/>
        <a:lstStyle/>
        <a:p>
          <a:pPr rtl="0"/>
          <a:r>
            <a:rPr lang="en-US" b="1" smtClean="0"/>
            <a:t>Prison Officers’ Perceptions</a:t>
          </a:r>
          <a:endParaRPr lang="en-US"/>
        </a:p>
      </dgm:t>
    </dgm:pt>
    <dgm:pt modelId="{7EE736E4-2398-D745-827D-5C88B0FA2F2C}" type="parTrans" cxnId="{81E49835-D39F-B143-A86B-97C10A6EF696}">
      <dgm:prSet/>
      <dgm:spPr/>
      <dgm:t>
        <a:bodyPr/>
        <a:lstStyle/>
        <a:p>
          <a:endParaRPr lang="en-GB"/>
        </a:p>
      </dgm:t>
    </dgm:pt>
    <dgm:pt modelId="{1EC15230-BD06-374D-BB24-0DBA27E21803}" type="sibTrans" cxnId="{81E49835-D39F-B143-A86B-97C10A6EF696}">
      <dgm:prSet/>
      <dgm:spPr/>
      <dgm:t>
        <a:bodyPr/>
        <a:lstStyle/>
        <a:p>
          <a:endParaRPr lang="en-GB"/>
        </a:p>
      </dgm:t>
    </dgm:pt>
    <dgm:pt modelId="{28AF5AF1-FA95-0644-895F-447FB7C46827}">
      <dgm:prSet custT="1"/>
      <dgm:spPr/>
      <dgm:t>
        <a:bodyPr/>
        <a:lstStyle/>
        <a:p>
          <a:pPr rtl="0"/>
          <a:r>
            <a:rPr lang="en-US" sz="1800" dirty="0" smtClean="0"/>
            <a:t>Prison staff are </a:t>
          </a:r>
          <a:r>
            <a:rPr lang="en-US" sz="1800" smtClean="0"/>
            <a:t>generally  supportive of the service but some are more supportive than others. </a:t>
          </a:r>
          <a:endParaRPr lang="en-US" sz="1800" dirty="0"/>
        </a:p>
      </dgm:t>
    </dgm:pt>
    <dgm:pt modelId="{A3710788-31CA-0349-8277-6CD84D12B473}" type="parTrans" cxnId="{16081081-E4DA-7542-B038-A8B35D004850}">
      <dgm:prSet/>
      <dgm:spPr/>
      <dgm:t>
        <a:bodyPr/>
        <a:lstStyle/>
        <a:p>
          <a:endParaRPr lang="en-GB"/>
        </a:p>
      </dgm:t>
    </dgm:pt>
    <dgm:pt modelId="{4ED713F9-8998-BD40-83FE-4288F78B4EF9}" type="sibTrans" cxnId="{16081081-E4DA-7542-B038-A8B35D004850}">
      <dgm:prSet/>
      <dgm:spPr/>
      <dgm:t>
        <a:bodyPr/>
        <a:lstStyle/>
        <a:p>
          <a:endParaRPr lang="en-GB"/>
        </a:p>
      </dgm:t>
    </dgm:pt>
    <dgm:pt modelId="{DA6096B7-0270-AC4C-9A48-97F6957FAAE3}">
      <dgm:prSet/>
      <dgm:spPr/>
      <dgm:t>
        <a:bodyPr/>
        <a:lstStyle/>
        <a:p>
          <a:pPr rtl="0"/>
          <a:r>
            <a:rPr lang="en-GB" b="1" dirty="0" smtClean="0"/>
            <a:t>Conflicting priorities </a:t>
          </a:r>
          <a:endParaRPr lang="en-GB" dirty="0"/>
        </a:p>
      </dgm:t>
    </dgm:pt>
    <dgm:pt modelId="{D19F1D41-7D39-3F43-A8E8-FFC21328325F}" type="parTrans" cxnId="{B7602067-DA2C-3C45-802C-94F9DDFC2C3F}">
      <dgm:prSet/>
      <dgm:spPr/>
      <dgm:t>
        <a:bodyPr/>
        <a:lstStyle/>
        <a:p>
          <a:endParaRPr lang="en-GB"/>
        </a:p>
      </dgm:t>
    </dgm:pt>
    <dgm:pt modelId="{AC107E99-C119-2E47-A1D4-15A13DD7D41E}" type="sibTrans" cxnId="{B7602067-DA2C-3C45-802C-94F9DDFC2C3F}">
      <dgm:prSet/>
      <dgm:spPr/>
      <dgm:t>
        <a:bodyPr/>
        <a:lstStyle/>
        <a:p>
          <a:endParaRPr lang="en-GB"/>
        </a:p>
      </dgm:t>
    </dgm:pt>
    <dgm:pt modelId="{28458C52-36A0-FF4A-9B88-31554599C01E}">
      <dgm:prSet custT="1"/>
      <dgm:spPr/>
      <dgm:t>
        <a:bodyPr/>
        <a:lstStyle/>
        <a:p>
          <a:pPr rtl="0"/>
          <a:r>
            <a:rPr lang="en-GB" sz="2000" dirty="0" smtClean="0"/>
            <a:t>Prisons’ operational priorities can affect project implementation.</a:t>
          </a:r>
          <a:endParaRPr lang="en-GB" sz="2000" dirty="0"/>
        </a:p>
      </dgm:t>
    </dgm:pt>
    <dgm:pt modelId="{AD2DF6A3-F66B-1949-B210-99B1C380DFB4}" type="parTrans" cxnId="{4C7B6157-1D02-254B-B71A-BBBA07C588E0}">
      <dgm:prSet/>
      <dgm:spPr/>
      <dgm:t>
        <a:bodyPr/>
        <a:lstStyle/>
        <a:p>
          <a:endParaRPr lang="en-GB"/>
        </a:p>
      </dgm:t>
    </dgm:pt>
    <dgm:pt modelId="{FC92FAE4-3220-0C4C-B3AD-B8CF87320CB3}" type="sibTrans" cxnId="{4C7B6157-1D02-254B-B71A-BBBA07C588E0}">
      <dgm:prSet/>
      <dgm:spPr/>
      <dgm:t>
        <a:bodyPr/>
        <a:lstStyle/>
        <a:p>
          <a:endParaRPr lang="en-GB"/>
        </a:p>
      </dgm:t>
    </dgm:pt>
    <dgm:pt modelId="{988B7D7E-9541-5F43-9EDD-823A64DA0AF1}">
      <dgm:prSet/>
      <dgm:spPr/>
      <dgm:t>
        <a:bodyPr/>
        <a:lstStyle/>
        <a:p>
          <a:pPr rtl="0"/>
          <a:r>
            <a:rPr lang="en-US" b="1" smtClean="0"/>
            <a:t>Lack of sustainable funding</a:t>
          </a:r>
          <a:endParaRPr lang="en-US"/>
        </a:p>
      </dgm:t>
    </dgm:pt>
    <dgm:pt modelId="{25DA8262-9838-7640-8EC1-6F58F629328A}" type="parTrans" cxnId="{1421DD6B-A2C1-1C43-B96A-2C4C856C3AB4}">
      <dgm:prSet/>
      <dgm:spPr/>
      <dgm:t>
        <a:bodyPr/>
        <a:lstStyle/>
        <a:p>
          <a:endParaRPr lang="en-GB"/>
        </a:p>
      </dgm:t>
    </dgm:pt>
    <dgm:pt modelId="{A6CFC77C-78E4-3449-BAFB-B6F337CFC08A}" type="sibTrans" cxnId="{1421DD6B-A2C1-1C43-B96A-2C4C856C3AB4}">
      <dgm:prSet/>
      <dgm:spPr/>
      <dgm:t>
        <a:bodyPr/>
        <a:lstStyle/>
        <a:p>
          <a:endParaRPr lang="en-GB"/>
        </a:p>
      </dgm:t>
    </dgm:pt>
    <dgm:pt modelId="{3D27D529-57EF-8249-BEF8-9052E43CE250}">
      <dgm:prSet custT="1"/>
      <dgm:spPr/>
      <dgm:t>
        <a:bodyPr/>
        <a:lstStyle/>
        <a:p>
          <a:pPr rtl="0"/>
          <a:r>
            <a:rPr lang="en-GB" sz="2000" dirty="0" smtClean="0"/>
            <a:t>Funding issues can  affect staffing levels and project sustainability. </a:t>
          </a:r>
          <a:endParaRPr lang="en-GB" sz="2000" dirty="0"/>
        </a:p>
      </dgm:t>
    </dgm:pt>
    <dgm:pt modelId="{05C12E9C-EB31-0943-9124-DDBDD492EC89}" type="parTrans" cxnId="{51C18AFA-CF07-574C-B3E7-06946D484271}">
      <dgm:prSet/>
      <dgm:spPr/>
      <dgm:t>
        <a:bodyPr/>
        <a:lstStyle/>
        <a:p>
          <a:endParaRPr lang="en-GB"/>
        </a:p>
      </dgm:t>
    </dgm:pt>
    <dgm:pt modelId="{F63F6A99-D0D7-544A-A2AB-63AEE097E266}" type="sibTrans" cxnId="{51C18AFA-CF07-574C-B3E7-06946D484271}">
      <dgm:prSet/>
      <dgm:spPr/>
      <dgm:t>
        <a:bodyPr/>
        <a:lstStyle/>
        <a:p>
          <a:endParaRPr lang="en-GB"/>
        </a:p>
      </dgm:t>
    </dgm:pt>
    <dgm:pt modelId="{5E4D6B08-C185-6D42-8870-C97F15156D92}" type="pres">
      <dgm:prSet presAssocID="{27BA9103-7526-DF44-B20A-2BB3551701B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B465E46-7E7B-BB4D-9FAC-DDDA585CDE28}" type="pres">
      <dgm:prSet presAssocID="{37C01BC5-414F-1E4C-852B-3EAB0957058F}" presName="circle1" presStyleLbl="node1" presStyleIdx="0" presStyleCnt="3"/>
      <dgm:spPr/>
    </dgm:pt>
    <dgm:pt modelId="{0816EB69-7DC5-134B-B899-C985C12BB6D9}" type="pres">
      <dgm:prSet presAssocID="{37C01BC5-414F-1E4C-852B-3EAB0957058F}" presName="space" presStyleCnt="0"/>
      <dgm:spPr/>
    </dgm:pt>
    <dgm:pt modelId="{2CB5E0BA-7D61-9D40-8566-50C5A84FD4A9}" type="pres">
      <dgm:prSet presAssocID="{37C01BC5-414F-1E4C-852B-3EAB0957058F}" presName="rect1" presStyleLbl="alignAcc1" presStyleIdx="0" presStyleCnt="3" custScaleX="109580"/>
      <dgm:spPr/>
      <dgm:t>
        <a:bodyPr/>
        <a:lstStyle/>
        <a:p>
          <a:endParaRPr lang="en-GB"/>
        </a:p>
      </dgm:t>
    </dgm:pt>
    <dgm:pt modelId="{333130B6-167C-FB44-BCBB-BA468FB7E9A9}" type="pres">
      <dgm:prSet presAssocID="{DA6096B7-0270-AC4C-9A48-97F6957FAAE3}" presName="vertSpace2" presStyleLbl="node1" presStyleIdx="0" presStyleCnt="3"/>
      <dgm:spPr/>
    </dgm:pt>
    <dgm:pt modelId="{B8462C5E-0846-1942-848E-3A4CA3652B6C}" type="pres">
      <dgm:prSet presAssocID="{DA6096B7-0270-AC4C-9A48-97F6957FAAE3}" presName="circle2" presStyleLbl="node1" presStyleIdx="1" presStyleCnt="3"/>
      <dgm:spPr/>
    </dgm:pt>
    <dgm:pt modelId="{465BD7D0-06A9-1A44-A6F9-BD9E2BF9D1B1}" type="pres">
      <dgm:prSet presAssocID="{DA6096B7-0270-AC4C-9A48-97F6957FAAE3}" presName="rect2" presStyleLbl="alignAcc1" presStyleIdx="1" presStyleCnt="3"/>
      <dgm:spPr/>
      <dgm:t>
        <a:bodyPr/>
        <a:lstStyle/>
        <a:p>
          <a:endParaRPr lang="en-GB"/>
        </a:p>
      </dgm:t>
    </dgm:pt>
    <dgm:pt modelId="{3AE768DB-02A0-124F-9EF2-A0F55098AD18}" type="pres">
      <dgm:prSet presAssocID="{988B7D7E-9541-5F43-9EDD-823A64DA0AF1}" presName="vertSpace3" presStyleLbl="node1" presStyleIdx="1" presStyleCnt="3"/>
      <dgm:spPr/>
    </dgm:pt>
    <dgm:pt modelId="{1ADE0F50-0381-D449-BD8D-296ADB852BEB}" type="pres">
      <dgm:prSet presAssocID="{988B7D7E-9541-5F43-9EDD-823A64DA0AF1}" presName="circle3" presStyleLbl="node1" presStyleIdx="2" presStyleCnt="3"/>
      <dgm:spPr/>
    </dgm:pt>
    <dgm:pt modelId="{35816E63-3DC7-A441-801B-C7494A5C86B4}" type="pres">
      <dgm:prSet presAssocID="{988B7D7E-9541-5F43-9EDD-823A64DA0AF1}" presName="rect3" presStyleLbl="alignAcc1" presStyleIdx="2" presStyleCnt="3"/>
      <dgm:spPr/>
      <dgm:t>
        <a:bodyPr/>
        <a:lstStyle/>
        <a:p>
          <a:endParaRPr lang="en-GB"/>
        </a:p>
      </dgm:t>
    </dgm:pt>
    <dgm:pt modelId="{0AF56121-8377-A840-A8AF-4547986F5E7C}" type="pres">
      <dgm:prSet presAssocID="{37C01BC5-414F-1E4C-852B-3EAB0957058F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B55909-D35D-4843-B36A-9C485F0D57F5}" type="pres">
      <dgm:prSet presAssocID="{37C01BC5-414F-1E4C-852B-3EAB0957058F}" presName="rect1ChTx" presStyleLbl="alignAcc1" presStyleIdx="2" presStyleCnt="3" custScaleY="1115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3A5F78-2AF6-2141-BF05-D3912DB6A530}" type="pres">
      <dgm:prSet presAssocID="{DA6096B7-0270-AC4C-9A48-97F6957FAAE3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78817D-B6C1-5348-895C-023EDD408DB8}" type="pres">
      <dgm:prSet presAssocID="{DA6096B7-0270-AC4C-9A48-97F6957FAAE3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D60CFB-4A82-2140-B24A-2F3E9A2F645F}" type="pres">
      <dgm:prSet presAssocID="{988B7D7E-9541-5F43-9EDD-823A64DA0AF1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45687D-923A-2A49-8FC4-EF5985CE3201}" type="pres">
      <dgm:prSet presAssocID="{988B7D7E-9541-5F43-9EDD-823A64DA0AF1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F887039-A598-744E-8DB5-62ADD4C7CC24}" type="presOf" srcId="{37C01BC5-414F-1E4C-852B-3EAB0957058F}" destId="{0AF56121-8377-A840-A8AF-4547986F5E7C}" srcOrd="1" destOrd="0" presId="urn:microsoft.com/office/officeart/2005/8/layout/target3"/>
    <dgm:cxn modelId="{1B99DC30-D341-B446-A242-4022ACD3BC02}" type="presOf" srcId="{37C01BC5-414F-1E4C-852B-3EAB0957058F}" destId="{2CB5E0BA-7D61-9D40-8566-50C5A84FD4A9}" srcOrd="0" destOrd="0" presId="urn:microsoft.com/office/officeart/2005/8/layout/target3"/>
    <dgm:cxn modelId="{F8335167-DAF1-5946-9FEF-061DF6B3910A}" type="presOf" srcId="{988B7D7E-9541-5F43-9EDD-823A64DA0AF1}" destId="{35816E63-3DC7-A441-801B-C7494A5C86B4}" srcOrd="0" destOrd="0" presId="urn:microsoft.com/office/officeart/2005/8/layout/target3"/>
    <dgm:cxn modelId="{51C18AFA-CF07-574C-B3E7-06946D484271}" srcId="{988B7D7E-9541-5F43-9EDD-823A64DA0AF1}" destId="{3D27D529-57EF-8249-BEF8-9052E43CE250}" srcOrd="0" destOrd="0" parTransId="{05C12E9C-EB31-0943-9124-DDBDD492EC89}" sibTransId="{F63F6A99-D0D7-544A-A2AB-63AEE097E266}"/>
    <dgm:cxn modelId="{5EF7C3FC-3681-6D47-94DC-6AB9ABD70431}" type="presOf" srcId="{3D27D529-57EF-8249-BEF8-9052E43CE250}" destId="{2545687D-923A-2A49-8FC4-EF5985CE3201}" srcOrd="0" destOrd="0" presId="urn:microsoft.com/office/officeart/2005/8/layout/target3"/>
    <dgm:cxn modelId="{81E49835-D39F-B143-A86B-97C10A6EF696}" srcId="{27BA9103-7526-DF44-B20A-2BB3551701BA}" destId="{37C01BC5-414F-1E4C-852B-3EAB0957058F}" srcOrd="0" destOrd="0" parTransId="{7EE736E4-2398-D745-827D-5C88B0FA2F2C}" sibTransId="{1EC15230-BD06-374D-BB24-0DBA27E21803}"/>
    <dgm:cxn modelId="{AB9F35FE-A671-D844-94E3-FBC6E96E501F}" type="presOf" srcId="{28458C52-36A0-FF4A-9B88-31554599C01E}" destId="{3578817D-B6C1-5348-895C-023EDD408DB8}" srcOrd="0" destOrd="0" presId="urn:microsoft.com/office/officeart/2005/8/layout/target3"/>
    <dgm:cxn modelId="{E536FBCC-214D-444F-B81B-8F4729BBCC2A}" type="presOf" srcId="{27BA9103-7526-DF44-B20A-2BB3551701BA}" destId="{5E4D6B08-C185-6D42-8870-C97F15156D92}" srcOrd="0" destOrd="0" presId="urn:microsoft.com/office/officeart/2005/8/layout/target3"/>
    <dgm:cxn modelId="{68E477DE-87F9-8E44-95F8-DF9CDB141C02}" type="presOf" srcId="{DA6096B7-0270-AC4C-9A48-97F6957FAAE3}" destId="{9F3A5F78-2AF6-2141-BF05-D3912DB6A530}" srcOrd="1" destOrd="0" presId="urn:microsoft.com/office/officeart/2005/8/layout/target3"/>
    <dgm:cxn modelId="{1421DD6B-A2C1-1C43-B96A-2C4C856C3AB4}" srcId="{27BA9103-7526-DF44-B20A-2BB3551701BA}" destId="{988B7D7E-9541-5F43-9EDD-823A64DA0AF1}" srcOrd="2" destOrd="0" parTransId="{25DA8262-9838-7640-8EC1-6F58F629328A}" sibTransId="{A6CFC77C-78E4-3449-BAFB-B6F337CFC08A}"/>
    <dgm:cxn modelId="{14B0D429-C99E-8E42-8B84-37F1883E2FA9}" type="presOf" srcId="{DA6096B7-0270-AC4C-9A48-97F6957FAAE3}" destId="{465BD7D0-06A9-1A44-A6F9-BD9E2BF9D1B1}" srcOrd="0" destOrd="0" presId="urn:microsoft.com/office/officeart/2005/8/layout/target3"/>
    <dgm:cxn modelId="{B7602067-DA2C-3C45-802C-94F9DDFC2C3F}" srcId="{27BA9103-7526-DF44-B20A-2BB3551701BA}" destId="{DA6096B7-0270-AC4C-9A48-97F6957FAAE3}" srcOrd="1" destOrd="0" parTransId="{D19F1D41-7D39-3F43-A8E8-FFC21328325F}" sibTransId="{AC107E99-C119-2E47-A1D4-15A13DD7D41E}"/>
    <dgm:cxn modelId="{4C7B6157-1D02-254B-B71A-BBBA07C588E0}" srcId="{DA6096B7-0270-AC4C-9A48-97F6957FAAE3}" destId="{28458C52-36A0-FF4A-9B88-31554599C01E}" srcOrd="0" destOrd="0" parTransId="{AD2DF6A3-F66B-1949-B210-99B1C380DFB4}" sibTransId="{FC92FAE4-3220-0C4C-B3AD-B8CF87320CB3}"/>
    <dgm:cxn modelId="{15B6DA56-026F-294B-8BA3-DEBBD6FC63D7}" type="presOf" srcId="{988B7D7E-9541-5F43-9EDD-823A64DA0AF1}" destId="{90D60CFB-4A82-2140-B24A-2F3E9A2F645F}" srcOrd="1" destOrd="0" presId="urn:microsoft.com/office/officeart/2005/8/layout/target3"/>
    <dgm:cxn modelId="{16081081-E4DA-7542-B038-A8B35D004850}" srcId="{37C01BC5-414F-1E4C-852B-3EAB0957058F}" destId="{28AF5AF1-FA95-0644-895F-447FB7C46827}" srcOrd="0" destOrd="0" parTransId="{A3710788-31CA-0349-8277-6CD84D12B473}" sibTransId="{4ED713F9-8998-BD40-83FE-4288F78B4EF9}"/>
    <dgm:cxn modelId="{7F41347E-C922-AB44-9F14-21FCD48DA5B5}" type="presOf" srcId="{28AF5AF1-FA95-0644-895F-447FB7C46827}" destId="{E4B55909-D35D-4843-B36A-9C485F0D57F5}" srcOrd="0" destOrd="0" presId="urn:microsoft.com/office/officeart/2005/8/layout/target3"/>
    <dgm:cxn modelId="{18E5A1E6-7FEE-1641-B322-55B8594694A7}" type="presParOf" srcId="{5E4D6B08-C185-6D42-8870-C97F15156D92}" destId="{5B465E46-7E7B-BB4D-9FAC-DDDA585CDE28}" srcOrd="0" destOrd="0" presId="urn:microsoft.com/office/officeart/2005/8/layout/target3"/>
    <dgm:cxn modelId="{F573EFA1-31E0-2F4C-8943-67D7516D1D9A}" type="presParOf" srcId="{5E4D6B08-C185-6D42-8870-C97F15156D92}" destId="{0816EB69-7DC5-134B-B899-C985C12BB6D9}" srcOrd="1" destOrd="0" presId="urn:microsoft.com/office/officeart/2005/8/layout/target3"/>
    <dgm:cxn modelId="{A4286E95-1535-E846-A4B3-12E0EE2DD6C5}" type="presParOf" srcId="{5E4D6B08-C185-6D42-8870-C97F15156D92}" destId="{2CB5E0BA-7D61-9D40-8566-50C5A84FD4A9}" srcOrd="2" destOrd="0" presId="urn:microsoft.com/office/officeart/2005/8/layout/target3"/>
    <dgm:cxn modelId="{5C23910A-B448-A14E-9E3E-657EA83E2B8C}" type="presParOf" srcId="{5E4D6B08-C185-6D42-8870-C97F15156D92}" destId="{333130B6-167C-FB44-BCBB-BA468FB7E9A9}" srcOrd="3" destOrd="0" presId="urn:microsoft.com/office/officeart/2005/8/layout/target3"/>
    <dgm:cxn modelId="{D1BF5313-9ACC-1345-960C-F92B0A0CD017}" type="presParOf" srcId="{5E4D6B08-C185-6D42-8870-C97F15156D92}" destId="{B8462C5E-0846-1942-848E-3A4CA3652B6C}" srcOrd="4" destOrd="0" presId="urn:microsoft.com/office/officeart/2005/8/layout/target3"/>
    <dgm:cxn modelId="{54D48C5E-13EA-174D-B6B9-033D7013D4B7}" type="presParOf" srcId="{5E4D6B08-C185-6D42-8870-C97F15156D92}" destId="{465BD7D0-06A9-1A44-A6F9-BD9E2BF9D1B1}" srcOrd="5" destOrd="0" presId="urn:microsoft.com/office/officeart/2005/8/layout/target3"/>
    <dgm:cxn modelId="{ABEC07A2-A048-9F46-87D3-278E19B2CD6D}" type="presParOf" srcId="{5E4D6B08-C185-6D42-8870-C97F15156D92}" destId="{3AE768DB-02A0-124F-9EF2-A0F55098AD18}" srcOrd="6" destOrd="0" presId="urn:microsoft.com/office/officeart/2005/8/layout/target3"/>
    <dgm:cxn modelId="{B455A3AA-718B-EB44-AFF5-5BD90B1BADB7}" type="presParOf" srcId="{5E4D6B08-C185-6D42-8870-C97F15156D92}" destId="{1ADE0F50-0381-D449-BD8D-296ADB852BEB}" srcOrd="7" destOrd="0" presId="urn:microsoft.com/office/officeart/2005/8/layout/target3"/>
    <dgm:cxn modelId="{78430AC1-4691-2E40-ABB1-2F3D35AA01A8}" type="presParOf" srcId="{5E4D6B08-C185-6D42-8870-C97F15156D92}" destId="{35816E63-3DC7-A441-801B-C7494A5C86B4}" srcOrd="8" destOrd="0" presId="urn:microsoft.com/office/officeart/2005/8/layout/target3"/>
    <dgm:cxn modelId="{19E31FFF-6A03-1346-BF91-E3964E094545}" type="presParOf" srcId="{5E4D6B08-C185-6D42-8870-C97F15156D92}" destId="{0AF56121-8377-A840-A8AF-4547986F5E7C}" srcOrd="9" destOrd="0" presId="urn:microsoft.com/office/officeart/2005/8/layout/target3"/>
    <dgm:cxn modelId="{3E036D2E-C96F-0345-AB45-E27B17BF8EC9}" type="presParOf" srcId="{5E4D6B08-C185-6D42-8870-C97F15156D92}" destId="{E4B55909-D35D-4843-B36A-9C485F0D57F5}" srcOrd="10" destOrd="0" presId="urn:microsoft.com/office/officeart/2005/8/layout/target3"/>
    <dgm:cxn modelId="{5F82F153-04A5-2145-8DE3-FD18D3AE53E9}" type="presParOf" srcId="{5E4D6B08-C185-6D42-8870-C97F15156D92}" destId="{9F3A5F78-2AF6-2141-BF05-D3912DB6A530}" srcOrd="11" destOrd="0" presId="urn:microsoft.com/office/officeart/2005/8/layout/target3"/>
    <dgm:cxn modelId="{6D3C8E06-CCA1-7848-A5AF-FA57DD0FF3C6}" type="presParOf" srcId="{5E4D6B08-C185-6D42-8870-C97F15156D92}" destId="{3578817D-B6C1-5348-895C-023EDD408DB8}" srcOrd="12" destOrd="0" presId="urn:microsoft.com/office/officeart/2005/8/layout/target3"/>
    <dgm:cxn modelId="{908BFEF4-49A5-A14B-85B9-5B246F9678FA}" type="presParOf" srcId="{5E4D6B08-C185-6D42-8870-C97F15156D92}" destId="{90D60CFB-4A82-2140-B24A-2F3E9A2F645F}" srcOrd="13" destOrd="0" presId="urn:microsoft.com/office/officeart/2005/8/layout/target3"/>
    <dgm:cxn modelId="{5EB1ED02-375B-EF42-B598-A62E798DB2AF}" type="presParOf" srcId="{5E4D6B08-C185-6D42-8870-C97F15156D92}" destId="{2545687D-923A-2A49-8FC4-EF5985CE3201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B8F90A-0F3B-0E46-9837-BF5B1FAEE525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CCD75C3-00FE-B243-860A-AAE936ED5987}">
      <dgm:prSet/>
      <dgm:spPr/>
      <dgm:t>
        <a:bodyPr/>
        <a:lstStyle/>
        <a:p>
          <a:pPr rtl="0"/>
          <a:r>
            <a:rPr lang="en-GB" b="1" dirty="0" smtClean="0"/>
            <a:t>THE </a:t>
          </a:r>
          <a:r>
            <a:rPr lang="en-GB" b="1" smtClean="0"/>
            <a:t>PROJECT ACHIEVES </a:t>
          </a:r>
          <a:r>
            <a:rPr lang="en-GB" b="1" dirty="0" smtClean="0"/>
            <a:t>ITS KEY AIMS </a:t>
          </a:r>
          <a:endParaRPr lang="en-GB" dirty="0"/>
        </a:p>
      </dgm:t>
    </dgm:pt>
    <dgm:pt modelId="{C7796E13-A5FB-1E47-A3BA-763CED6AD335}" type="parTrans" cxnId="{979E79D8-3ABC-5147-AA8B-A67E7988D4F9}">
      <dgm:prSet/>
      <dgm:spPr/>
      <dgm:t>
        <a:bodyPr/>
        <a:lstStyle/>
        <a:p>
          <a:endParaRPr lang="en-GB"/>
        </a:p>
      </dgm:t>
    </dgm:pt>
    <dgm:pt modelId="{828E993A-6EFC-0B40-8871-FA27F7C50094}" type="sibTrans" cxnId="{979E79D8-3ABC-5147-AA8B-A67E7988D4F9}">
      <dgm:prSet/>
      <dgm:spPr/>
      <dgm:t>
        <a:bodyPr/>
        <a:lstStyle/>
        <a:p>
          <a:endParaRPr lang="en-GB"/>
        </a:p>
      </dgm:t>
    </dgm:pt>
    <dgm:pt modelId="{645E5A0D-4F5E-8C4D-B92B-77B6BF8AFD22}">
      <dgm:prSet/>
      <dgm:spPr/>
      <dgm:t>
        <a:bodyPr/>
        <a:lstStyle/>
        <a:p>
          <a:pPr rtl="0"/>
          <a:r>
            <a:rPr lang="en-GB" smtClean="0"/>
            <a:t>Increases the frequency of contact between young parents in prison and their families </a:t>
          </a:r>
          <a:endParaRPr lang="en-GB"/>
        </a:p>
      </dgm:t>
    </dgm:pt>
    <dgm:pt modelId="{41E5DC0D-8440-944B-B009-24AE8950D5EF}" type="parTrans" cxnId="{25C89672-03B6-7E4B-A839-55EB810D09AB}">
      <dgm:prSet/>
      <dgm:spPr/>
      <dgm:t>
        <a:bodyPr/>
        <a:lstStyle/>
        <a:p>
          <a:endParaRPr lang="en-GB"/>
        </a:p>
      </dgm:t>
    </dgm:pt>
    <dgm:pt modelId="{062D33C8-EAEB-C74B-B9F0-F5F6DFAD4A3D}" type="sibTrans" cxnId="{25C89672-03B6-7E4B-A839-55EB810D09AB}">
      <dgm:prSet/>
      <dgm:spPr/>
      <dgm:t>
        <a:bodyPr/>
        <a:lstStyle/>
        <a:p>
          <a:endParaRPr lang="en-GB"/>
        </a:p>
      </dgm:t>
    </dgm:pt>
    <dgm:pt modelId="{13DB80EE-574C-3749-BAE5-4C16AF9C7657}">
      <dgm:prSet/>
      <dgm:spPr/>
      <dgm:t>
        <a:bodyPr/>
        <a:lstStyle/>
        <a:p>
          <a:pPr rtl="0"/>
          <a:r>
            <a:rPr lang="en-GB" dirty="0" smtClean="0"/>
            <a:t>Improves the behaviour of young parents in prison</a:t>
          </a:r>
          <a:endParaRPr lang="en-GB" dirty="0"/>
        </a:p>
      </dgm:t>
    </dgm:pt>
    <dgm:pt modelId="{CA0B6A98-4C47-9642-AC8E-8423D0834C69}" type="parTrans" cxnId="{9CF57AD6-CEFB-4B43-BB88-29F00E167B47}">
      <dgm:prSet/>
      <dgm:spPr/>
      <dgm:t>
        <a:bodyPr/>
        <a:lstStyle/>
        <a:p>
          <a:endParaRPr lang="en-GB"/>
        </a:p>
      </dgm:t>
    </dgm:pt>
    <dgm:pt modelId="{50A94460-348F-AC49-AB9C-304E96F1F39D}" type="sibTrans" cxnId="{9CF57AD6-CEFB-4B43-BB88-29F00E167B47}">
      <dgm:prSet/>
      <dgm:spPr/>
      <dgm:t>
        <a:bodyPr/>
        <a:lstStyle/>
        <a:p>
          <a:endParaRPr lang="en-GB"/>
        </a:p>
      </dgm:t>
    </dgm:pt>
    <dgm:pt modelId="{4E026C81-B437-8C47-B55D-3C225F1691B0}">
      <dgm:prSet/>
      <dgm:spPr/>
      <dgm:t>
        <a:bodyPr/>
        <a:lstStyle/>
        <a:p>
          <a:pPr rtl="0"/>
          <a:r>
            <a:rPr lang="en-US" dirty="0" smtClean="0"/>
            <a:t>Directs service </a:t>
          </a:r>
          <a:r>
            <a:rPr lang="en-US" smtClean="0"/>
            <a:t>users to </a:t>
          </a:r>
          <a:r>
            <a:rPr lang="en-US" dirty="0" smtClean="0"/>
            <a:t>relevant sources of support</a:t>
          </a:r>
          <a:endParaRPr lang="en-US" dirty="0"/>
        </a:p>
      </dgm:t>
    </dgm:pt>
    <dgm:pt modelId="{02C5E4E2-DA93-D642-8545-8018D843A976}" type="parTrans" cxnId="{6870A118-AF99-364E-B5D1-505259B18609}">
      <dgm:prSet/>
      <dgm:spPr/>
      <dgm:t>
        <a:bodyPr/>
        <a:lstStyle/>
        <a:p>
          <a:endParaRPr lang="en-GB"/>
        </a:p>
      </dgm:t>
    </dgm:pt>
    <dgm:pt modelId="{361A0823-3EDF-2D40-BA79-DB55075391DE}" type="sibTrans" cxnId="{6870A118-AF99-364E-B5D1-505259B18609}">
      <dgm:prSet/>
      <dgm:spPr/>
      <dgm:t>
        <a:bodyPr/>
        <a:lstStyle/>
        <a:p>
          <a:endParaRPr lang="en-GB"/>
        </a:p>
      </dgm:t>
    </dgm:pt>
    <dgm:pt modelId="{47BF6D5B-03BA-6D42-98E7-C7B3BD0C9831}">
      <dgm:prSet/>
      <dgm:spPr/>
      <dgm:t>
        <a:bodyPr/>
        <a:lstStyle/>
        <a:p>
          <a:pPr rtl="0"/>
          <a:r>
            <a:rPr lang="en-US" dirty="0" smtClean="0"/>
            <a:t>Supports resettlement plans</a:t>
          </a:r>
          <a:endParaRPr lang="en-US" dirty="0"/>
        </a:p>
      </dgm:t>
    </dgm:pt>
    <dgm:pt modelId="{1F329DF2-3E8E-E64F-8DA4-C040CAEAC7AA}" type="parTrans" cxnId="{E3F5662C-E71A-F64B-A033-003DCD056CCC}">
      <dgm:prSet/>
      <dgm:spPr/>
      <dgm:t>
        <a:bodyPr/>
        <a:lstStyle/>
        <a:p>
          <a:endParaRPr lang="en-GB"/>
        </a:p>
      </dgm:t>
    </dgm:pt>
    <dgm:pt modelId="{FB50CA48-C0FB-EA4A-AD17-169384F57561}" type="sibTrans" cxnId="{E3F5662C-E71A-F64B-A033-003DCD056CCC}">
      <dgm:prSet/>
      <dgm:spPr/>
      <dgm:t>
        <a:bodyPr/>
        <a:lstStyle/>
        <a:p>
          <a:endParaRPr lang="en-GB"/>
        </a:p>
      </dgm:t>
    </dgm:pt>
    <dgm:pt modelId="{075D3D65-192F-7B4F-9EC9-DEE4E8D0D7EF}">
      <dgm:prSet/>
      <dgm:spPr/>
      <dgm:t>
        <a:bodyPr/>
        <a:lstStyle/>
        <a:p>
          <a:pPr rtl="0"/>
          <a:r>
            <a:rPr lang="en-GB" dirty="0" smtClean="0"/>
            <a:t>Significantly improves family relationships, perceived parenting self-efficacy and promotes desistance </a:t>
          </a:r>
          <a:endParaRPr lang="en-GB" dirty="0"/>
        </a:p>
      </dgm:t>
    </dgm:pt>
    <dgm:pt modelId="{90EA5F0C-944F-8C4B-BB70-DAC0546B8328}" type="parTrans" cxnId="{7B0EF095-87ED-BA4E-85E6-66497C0FAE18}">
      <dgm:prSet/>
      <dgm:spPr/>
      <dgm:t>
        <a:bodyPr/>
        <a:lstStyle/>
        <a:p>
          <a:endParaRPr lang="en-GB"/>
        </a:p>
      </dgm:t>
    </dgm:pt>
    <dgm:pt modelId="{BD954F19-4535-BA45-9542-FD4450FF94B6}" type="sibTrans" cxnId="{7B0EF095-87ED-BA4E-85E6-66497C0FAE18}">
      <dgm:prSet/>
      <dgm:spPr/>
      <dgm:t>
        <a:bodyPr/>
        <a:lstStyle/>
        <a:p>
          <a:endParaRPr lang="en-GB"/>
        </a:p>
      </dgm:t>
    </dgm:pt>
    <dgm:pt modelId="{6CDD8C63-9739-C040-B10E-ECB0DA19B8D5}" type="pres">
      <dgm:prSet presAssocID="{82B8F90A-0F3B-0E46-9837-BF5B1FAEE52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8F8C61C-2307-3B40-9555-31F2EB73B328}" type="pres">
      <dgm:prSet presAssocID="{6CCD75C3-00FE-B243-860A-AAE936ED5987}" presName="circ1" presStyleLbl="vennNode1" presStyleIdx="0" presStyleCnt="6"/>
      <dgm:spPr/>
    </dgm:pt>
    <dgm:pt modelId="{5A905900-6355-F04A-970A-16D94C140F47}" type="pres">
      <dgm:prSet presAssocID="{6CCD75C3-00FE-B243-860A-AAE936ED598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82BBB33-BDE6-D149-BBF2-FEBE680A2141}" type="pres">
      <dgm:prSet presAssocID="{645E5A0D-4F5E-8C4D-B92B-77B6BF8AFD22}" presName="circ2" presStyleLbl="vennNode1" presStyleIdx="1" presStyleCnt="6"/>
      <dgm:spPr/>
    </dgm:pt>
    <dgm:pt modelId="{700E6875-01A5-8B43-8BC8-0AE211D701CC}" type="pres">
      <dgm:prSet presAssocID="{645E5A0D-4F5E-8C4D-B92B-77B6BF8AFD2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23E08-109F-2944-B7B7-427F5D5A2D28}" type="pres">
      <dgm:prSet presAssocID="{13DB80EE-574C-3749-BAE5-4C16AF9C7657}" presName="circ3" presStyleLbl="vennNode1" presStyleIdx="2" presStyleCnt="6"/>
      <dgm:spPr/>
    </dgm:pt>
    <dgm:pt modelId="{8D6182D5-8923-CA42-8694-5CE757E85EAA}" type="pres">
      <dgm:prSet presAssocID="{13DB80EE-574C-3749-BAE5-4C16AF9C765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B3503F-4A2B-E642-BA95-ABB8E1016217}" type="pres">
      <dgm:prSet presAssocID="{4E026C81-B437-8C47-B55D-3C225F1691B0}" presName="circ4" presStyleLbl="vennNode1" presStyleIdx="3" presStyleCnt="6"/>
      <dgm:spPr/>
    </dgm:pt>
    <dgm:pt modelId="{9D2262EB-3141-0546-98F0-128BB4EF42A7}" type="pres">
      <dgm:prSet presAssocID="{4E026C81-B437-8C47-B55D-3C225F1691B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214059-6123-774F-9AD9-F30DD4F9ECD4}" type="pres">
      <dgm:prSet presAssocID="{47BF6D5B-03BA-6D42-98E7-C7B3BD0C9831}" presName="circ5" presStyleLbl="vennNode1" presStyleIdx="4" presStyleCnt="6"/>
      <dgm:spPr/>
    </dgm:pt>
    <dgm:pt modelId="{27863B0B-CFFA-9F48-8316-0CFA72C239B1}" type="pres">
      <dgm:prSet presAssocID="{47BF6D5B-03BA-6D42-98E7-C7B3BD0C9831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92E89C-9AB8-F14E-ABFF-A4B2F1750A13}" type="pres">
      <dgm:prSet presAssocID="{075D3D65-192F-7B4F-9EC9-DEE4E8D0D7EF}" presName="circ6" presStyleLbl="vennNode1" presStyleIdx="5" presStyleCnt="6"/>
      <dgm:spPr/>
    </dgm:pt>
    <dgm:pt modelId="{A37AFAC0-9234-F741-8EDE-198E88217903}" type="pres">
      <dgm:prSet presAssocID="{075D3D65-192F-7B4F-9EC9-DEE4E8D0D7EF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79E79D8-3ABC-5147-AA8B-A67E7988D4F9}" srcId="{82B8F90A-0F3B-0E46-9837-BF5B1FAEE525}" destId="{6CCD75C3-00FE-B243-860A-AAE936ED5987}" srcOrd="0" destOrd="0" parTransId="{C7796E13-A5FB-1E47-A3BA-763CED6AD335}" sibTransId="{828E993A-6EFC-0B40-8871-FA27F7C50094}"/>
    <dgm:cxn modelId="{9CF57AD6-CEFB-4B43-BB88-29F00E167B47}" srcId="{82B8F90A-0F3B-0E46-9837-BF5B1FAEE525}" destId="{13DB80EE-574C-3749-BAE5-4C16AF9C7657}" srcOrd="2" destOrd="0" parTransId="{CA0B6A98-4C47-9642-AC8E-8423D0834C69}" sibTransId="{50A94460-348F-AC49-AB9C-304E96F1F39D}"/>
    <dgm:cxn modelId="{6870A118-AF99-364E-B5D1-505259B18609}" srcId="{82B8F90A-0F3B-0E46-9837-BF5B1FAEE525}" destId="{4E026C81-B437-8C47-B55D-3C225F1691B0}" srcOrd="3" destOrd="0" parTransId="{02C5E4E2-DA93-D642-8545-8018D843A976}" sibTransId="{361A0823-3EDF-2D40-BA79-DB55075391DE}"/>
    <dgm:cxn modelId="{D267BB95-B41C-2C4E-B7B0-6D2629EEF398}" type="presOf" srcId="{4E026C81-B437-8C47-B55D-3C225F1691B0}" destId="{9D2262EB-3141-0546-98F0-128BB4EF42A7}" srcOrd="0" destOrd="0" presId="urn:microsoft.com/office/officeart/2005/8/layout/venn1"/>
    <dgm:cxn modelId="{25C89672-03B6-7E4B-A839-55EB810D09AB}" srcId="{82B8F90A-0F3B-0E46-9837-BF5B1FAEE525}" destId="{645E5A0D-4F5E-8C4D-B92B-77B6BF8AFD22}" srcOrd="1" destOrd="0" parTransId="{41E5DC0D-8440-944B-B009-24AE8950D5EF}" sibTransId="{062D33C8-EAEB-C74B-B9F0-F5F6DFAD4A3D}"/>
    <dgm:cxn modelId="{8B6D033B-C527-E249-B821-B729DDC11B4B}" type="presOf" srcId="{075D3D65-192F-7B4F-9EC9-DEE4E8D0D7EF}" destId="{A37AFAC0-9234-F741-8EDE-198E88217903}" srcOrd="0" destOrd="0" presId="urn:microsoft.com/office/officeart/2005/8/layout/venn1"/>
    <dgm:cxn modelId="{1BF7D08B-0763-EB46-8509-1A5C6663CDBF}" type="presOf" srcId="{13DB80EE-574C-3749-BAE5-4C16AF9C7657}" destId="{8D6182D5-8923-CA42-8694-5CE757E85EAA}" srcOrd="0" destOrd="0" presId="urn:microsoft.com/office/officeart/2005/8/layout/venn1"/>
    <dgm:cxn modelId="{98254544-53B5-C34B-9C40-C6D0D54294B3}" type="presOf" srcId="{6CCD75C3-00FE-B243-860A-AAE936ED5987}" destId="{5A905900-6355-F04A-970A-16D94C140F47}" srcOrd="0" destOrd="0" presId="urn:microsoft.com/office/officeart/2005/8/layout/venn1"/>
    <dgm:cxn modelId="{76EB9FB3-0F0C-6B4C-890A-1C22DDA12A13}" type="presOf" srcId="{47BF6D5B-03BA-6D42-98E7-C7B3BD0C9831}" destId="{27863B0B-CFFA-9F48-8316-0CFA72C239B1}" srcOrd="0" destOrd="0" presId="urn:microsoft.com/office/officeart/2005/8/layout/venn1"/>
    <dgm:cxn modelId="{7B0EF095-87ED-BA4E-85E6-66497C0FAE18}" srcId="{82B8F90A-0F3B-0E46-9837-BF5B1FAEE525}" destId="{075D3D65-192F-7B4F-9EC9-DEE4E8D0D7EF}" srcOrd="5" destOrd="0" parTransId="{90EA5F0C-944F-8C4B-BB70-DAC0546B8328}" sibTransId="{BD954F19-4535-BA45-9542-FD4450FF94B6}"/>
    <dgm:cxn modelId="{E3F5662C-E71A-F64B-A033-003DCD056CCC}" srcId="{82B8F90A-0F3B-0E46-9837-BF5B1FAEE525}" destId="{47BF6D5B-03BA-6D42-98E7-C7B3BD0C9831}" srcOrd="4" destOrd="0" parTransId="{1F329DF2-3E8E-E64F-8DA4-C040CAEAC7AA}" sibTransId="{FB50CA48-C0FB-EA4A-AD17-169384F57561}"/>
    <dgm:cxn modelId="{C969F322-AB69-7F48-A4EB-8F571DA2CCB2}" type="presOf" srcId="{645E5A0D-4F5E-8C4D-B92B-77B6BF8AFD22}" destId="{700E6875-01A5-8B43-8BC8-0AE211D701CC}" srcOrd="0" destOrd="0" presId="urn:microsoft.com/office/officeart/2005/8/layout/venn1"/>
    <dgm:cxn modelId="{7090958D-08DD-B44B-80F1-03269F76404F}" type="presOf" srcId="{82B8F90A-0F3B-0E46-9837-BF5B1FAEE525}" destId="{6CDD8C63-9739-C040-B10E-ECB0DA19B8D5}" srcOrd="0" destOrd="0" presId="urn:microsoft.com/office/officeart/2005/8/layout/venn1"/>
    <dgm:cxn modelId="{CFF52395-88D0-3845-BEF8-D5831BF1A6F7}" type="presParOf" srcId="{6CDD8C63-9739-C040-B10E-ECB0DA19B8D5}" destId="{E8F8C61C-2307-3B40-9555-31F2EB73B328}" srcOrd="0" destOrd="0" presId="urn:microsoft.com/office/officeart/2005/8/layout/venn1"/>
    <dgm:cxn modelId="{375DE5C6-FF2D-FC47-A5D3-523B47A45AC8}" type="presParOf" srcId="{6CDD8C63-9739-C040-B10E-ECB0DA19B8D5}" destId="{5A905900-6355-F04A-970A-16D94C140F47}" srcOrd="1" destOrd="0" presId="urn:microsoft.com/office/officeart/2005/8/layout/venn1"/>
    <dgm:cxn modelId="{2E0462C8-88FF-904B-A25F-BC35FA624358}" type="presParOf" srcId="{6CDD8C63-9739-C040-B10E-ECB0DA19B8D5}" destId="{582BBB33-BDE6-D149-BBF2-FEBE680A2141}" srcOrd="2" destOrd="0" presId="urn:microsoft.com/office/officeart/2005/8/layout/venn1"/>
    <dgm:cxn modelId="{58D39428-EBB3-8340-B9B2-39704EB9AA61}" type="presParOf" srcId="{6CDD8C63-9739-C040-B10E-ECB0DA19B8D5}" destId="{700E6875-01A5-8B43-8BC8-0AE211D701CC}" srcOrd="3" destOrd="0" presId="urn:microsoft.com/office/officeart/2005/8/layout/venn1"/>
    <dgm:cxn modelId="{28BCDE7C-30D5-F444-A04E-5C6889CC7045}" type="presParOf" srcId="{6CDD8C63-9739-C040-B10E-ECB0DA19B8D5}" destId="{39123E08-109F-2944-B7B7-427F5D5A2D28}" srcOrd="4" destOrd="0" presId="urn:microsoft.com/office/officeart/2005/8/layout/venn1"/>
    <dgm:cxn modelId="{9C0C56CF-475A-9647-81DB-86580E914A82}" type="presParOf" srcId="{6CDD8C63-9739-C040-B10E-ECB0DA19B8D5}" destId="{8D6182D5-8923-CA42-8694-5CE757E85EAA}" srcOrd="5" destOrd="0" presId="urn:microsoft.com/office/officeart/2005/8/layout/venn1"/>
    <dgm:cxn modelId="{2FBD583D-9FA1-A949-A203-EC90EB4AD5FB}" type="presParOf" srcId="{6CDD8C63-9739-C040-B10E-ECB0DA19B8D5}" destId="{1CB3503F-4A2B-E642-BA95-ABB8E1016217}" srcOrd="6" destOrd="0" presId="urn:microsoft.com/office/officeart/2005/8/layout/venn1"/>
    <dgm:cxn modelId="{E15955EA-2572-BB40-9657-9990E00A89A3}" type="presParOf" srcId="{6CDD8C63-9739-C040-B10E-ECB0DA19B8D5}" destId="{9D2262EB-3141-0546-98F0-128BB4EF42A7}" srcOrd="7" destOrd="0" presId="urn:microsoft.com/office/officeart/2005/8/layout/venn1"/>
    <dgm:cxn modelId="{5D4D4E0D-9B74-D84A-BE1E-1538176E49CB}" type="presParOf" srcId="{6CDD8C63-9739-C040-B10E-ECB0DA19B8D5}" destId="{65214059-6123-774F-9AD9-F30DD4F9ECD4}" srcOrd="8" destOrd="0" presId="urn:microsoft.com/office/officeart/2005/8/layout/venn1"/>
    <dgm:cxn modelId="{870498F4-2458-C341-8411-F7BA3BC4245F}" type="presParOf" srcId="{6CDD8C63-9739-C040-B10E-ECB0DA19B8D5}" destId="{27863B0B-CFFA-9F48-8316-0CFA72C239B1}" srcOrd="9" destOrd="0" presId="urn:microsoft.com/office/officeart/2005/8/layout/venn1"/>
    <dgm:cxn modelId="{A7F54AD7-401B-0A41-9231-C2574F3998C6}" type="presParOf" srcId="{6CDD8C63-9739-C040-B10E-ECB0DA19B8D5}" destId="{9192E89C-9AB8-F14E-ABFF-A4B2F1750A13}" srcOrd="10" destOrd="0" presId="urn:microsoft.com/office/officeart/2005/8/layout/venn1"/>
    <dgm:cxn modelId="{08B135E2-DB29-184B-A17C-F20939CE63C8}" type="presParOf" srcId="{6CDD8C63-9739-C040-B10E-ECB0DA19B8D5}" destId="{A37AFAC0-9234-F741-8EDE-198E88217903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90D15-0390-DA4D-8764-C4263DF0873F}">
      <dsp:nvSpPr>
        <dsp:cNvPr id="0" name=""/>
        <dsp:cNvSpPr/>
      </dsp:nvSpPr>
      <dsp:spPr>
        <a:xfrm>
          <a:off x="2840538" y="56886"/>
          <a:ext cx="3208135" cy="295808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The number of children with a parent in prison is more than double the number of children who have been affected by divorce (ONS 2014).</a:t>
          </a:r>
          <a:endParaRPr lang="en-US" sz="1200" b="1" kern="1200" dirty="0"/>
        </a:p>
      </dsp:txBody>
      <dsp:txXfrm>
        <a:off x="3210707" y="455090"/>
        <a:ext cx="2467796" cy="938624"/>
      </dsp:txXfrm>
    </dsp:sp>
    <dsp:sp modelId="{EA5A4B80-9759-8641-A8F9-CD860BDD5399}">
      <dsp:nvSpPr>
        <dsp:cNvPr id="0" name=""/>
        <dsp:cNvSpPr/>
      </dsp:nvSpPr>
      <dsp:spPr>
        <a:xfrm>
          <a:off x="4033262" y="1365271"/>
          <a:ext cx="3439458" cy="295808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Approximately 200,000 children in England and Wales are affected each year (Ministry of Justice 2012).</a:t>
          </a:r>
          <a:endParaRPr lang="en-US" sz="1200" b="1" kern="1200" dirty="0"/>
        </a:p>
      </dsp:txBody>
      <dsp:txXfrm>
        <a:off x="5885278" y="1706589"/>
        <a:ext cx="1322868" cy="2275452"/>
      </dsp:txXfrm>
    </dsp:sp>
    <dsp:sp modelId="{D4ECED20-C6CD-674E-B250-CF07CFFF6DBC}">
      <dsp:nvSpPr>
        <dsp:cNvPr id="0" name=""/>
        <dsp:cNvSpPr/>
      </dsp:nvSpPr>
      <dsp:spPr>
        <a:xfrm>
          <a:off x="2840538" y="2673657"/>
          <a:ext cx="3208135" cy="295808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Ministry of Justice research shows that people in prison who lose contact with their families are much more likely to reoffend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(Brunton-Smith and Hopkins 2014) </a:t>
          </a:r>
          <a:endParaRPr lang="en-US" sz="1200" b="1" kern="1200" dirty="0"/>
        </a:p>
      </dsp:txBody>
      <dsp:txXfrm>
        <a:off x="3210707" y="4294917"/>
        <a:ext cx="2467796" cy="938624"/>
      </dsp:txXfrm>
    </dsp:sp>
    <dsp:sp modelId="{2E6A71BE-D31A-E54D-8DD8-0A6CA0A0015F}">
      <dsp:nvSpPr>
        <dsp:cNvPr id="0" name=""/>
        <dsp:cNvSpPr/>
      </dsp:nvSpPr>
      <dsp:spPr>
        <a:xfrm>
          <a:off x="1384263" y="1365271"/>
          <a:ext cx="3503915" cy="295808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No coherent ‘structure for accountability’ is available for prisoners and their families to maintain and develop family ties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(Farmer 2017:9; HM Chief Inspector of Prisons 2015) </a:t>
          </a:r>
          <a:endParaRPr lang="en-US" sz="1200" b="1" kern="1200" dirty="0"/>
        </a:p>
      </dsp:txBody>
      <dsp:txXfrm>
        <a:off x="1653795" y="1706589"/>
        <a:ext cx="1347659" cy="2275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FB287-861D-6D40-A1DF-B8E22CA3F362}">
      <dsp:nvSpPr>
        <dsp:cNvPr id="0" name=""/>
        <dsp:cNvSpPr/>
      </dsp:nvSpPr>
      <dsp:spPr>
        <a:xfrm>
          <a:off x="3272373" y="1001678"/>
          <a:ext cx="1341952" cy="13419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D49205A-ECE8-9D4A-9791-340F87128FA8}">
      <dsp:nvSpPr>
        <dsp:cNvPr id="0" name=""/>
        <dsp:cNvSpPr/>
      </dsp:nvSpPr>
      <dsp:spPr>
        <a:xfrm>
          <a:off x="3104629" y="0"/>
          <a:ext cx="1677440" cy="9137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How does the project help parents in prison engage with their families from prison? </a:t>
          </a:r>
          <a:endParaRPr lang="en-GB" sz="1300" kern="1200"/>
        </a:p>
      </dsp:txBody>
      <dsp:txXfrm>
        <a:off x="3104629" y="0"/>
        <a:ext cx="1677440" cy="913780"/>
      </dsp:txXfrm>
    </dsp:sp>
    <dsp:sp modelId="{A92778C8-7414-DC4F-A956-3052638E073C}">
      <dsp:nvSpPr>
        <dsp:cNvPr id="0" name=""/>
        <dsp:cNvSpPr/>
      </dsp:nvSpPr>
      <dsp:spPr>
        <a:xfrm>
          <a:off x="3707949" y="1253185"/>
          <a:ext cx="1341952" cy="13419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383E778-543D-4640-B5A6-0470F952B204}">
      <dsp:nvSpPr>
        <dsp:cNvPr id="0" name=""/>
        <dsp:cNvSpPr/>
      </dsp:nvSpPr>
      <dsp:spPr>
        <a:xfrm>
          <a:off x="5149429" y="870267"/>
          <a:ext cx="1589654" cy="10008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How does the project improve the behaviour of parents in prison?  </a:t>
          </a:r>
          <a:endParaRPr lang="en-GB" sz="1300" kern="1200"/>
        </a:p>
      </dsp:txBody>
      <dsp:txXfrm>
        <a:off x="5149429" y="870267"/>
        <a:ext cx="1589654" cy="1000807"/>
      </dsp:txXfrm>
    </dsp:sp>
    <dsp:sp modelId="{4E5AB7B7-A663-5C42-93D7-906B832F2404}">
      <dsp:nvSpPr>
        <dsp:cNvPr id="0" name=""/>
        <dsp:cNvSpPr/>
      </dsp:nvSpPr>
      <dsp:spPr>
        <a:xfrm>
          <a:off x="3707949" y="1756200"/>
          <a:ext cx="1341952" cy="13419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8DC61E6-7E16-F045-9792-57FE3E657F98}">
      <dsp:nvSpPr>
        <dsp:cNvPr id="0" name=""/>
        <dsp:cNvSpPr/>
      </dsp:nvSpPr>
      <dsp:spPr>
        <a:xfrm>
          <a:off x="5149429" y="2362776"/>
          <a:ext cx="1589654" cy="111829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How does the project direct parents in prison and their families to relevant sources of support?</a:t>
          </a:r>
          <a:endParaRPr lang="en-GB" sz="1300" kern="1200"/>
        </a:p>
      </dsp:txBody>
      <dsp:txXfrm>
        <a:off x="5149429" y="2362776"/>
        <a:ext cx="1589654" cy="1118293"/>
      </dsp:txXfrm>
    </dsp:sp>
    <dsp:sp modelId="{EBDFC838-D4B5-F447-8A9D-D3742E33159E}">
      <dsp:nvSpPr>
        <dsp:cNvPr id="0" name=""/>
        <dsp:cNvSpPr/>
      </dsp:nvSpPr>
      <dsp:spPr>
        <a:xfrm>
          <a:off x="3272373" y="2008142"/>
          <a:ext cx="1341952" cy="13419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827800E-2A26-9346-ACF1-1B74B556F2D2}">
      <dsp:nvSpPr>
        <dsp:cNvPr id="0" name=""/>
        <dsp:cNvSpPr/>
      </dsp:nvSpPr>
      <dsp:spPr>
        <a:xfrm>
          <a:off x="3104629" y="3437557"/>
          <a:ext cx="1677440" cy="9137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How does the project support resettlement plans?</a:t>
          </a:r>
          <a:endParaRPr lang="en-US" sz="1300" kern="1200" dirty="0"/>
        </a:p>
      </dsp:txBody>
      <dsp:txXfrm>
        <a:off x="3104629" y="3437557"/>
        <a:ext cx="1677440" cy="913780"/>
      </dsp:txXfrm>
    </dsp:sp>
    <dsp:sp modelId="{F1944555-F2B6-8C4A-B8E4-C349027ED6FC}">
      <dsp:nvSpPr>
        <dsp:cNvPr id="0" name=""/>
        <dsp:cNvSpPr/>
      </dsp:nvSpPr>
      <dsp:spPr>
        <a:xfrm>
          <a:off x="2836798" y="1756200"/>
          <a:ext cx="1341952" cy="13419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86DAB20-ED43-4B47-BD22-0161A2216040}">
      <dsp:nvSpPr>
        <dsp:cNvPr id="0" name=""/>
        <dsp:cNvSpPr/>
      </dsp:nvSpPr>
      <dsp:spPr>
        <a:xfrm>
          <a:off x="1147615" y="2362776"/>
          <a:ext cx="1589654" cy="111829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How are the processes of delivering the project associated with its key objectives? </a:t>
          </a:r>
          <a:endParaRPr lang="en-GB" sz="1300" kern="1200"/>
        </a:p>
      </dsp:txBody>
      <dsp:txXfrm>
        <a:off x="1147615" y="2362776"/>
        <a:ext cx="1589654" cy="1118293"/>
      </dsp:txXfrm>
    </dsp:sp>
    <dsp:sp modelId="{61627B73-4427-C146-AE3D-24AAEDEC7173}">
      <dsp:nvSpPr>
        <dsp:cNvPr id="0" name=""/>
        <dsp:cNvSpPr/>
      </dsp:nvSpPr>
      <dsp:spPr>
        <a:xfrm>
          <a:off x="2836798" y="1253185"/>
          <a:ext cx="1341952" cy="13419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B8F0A8F-262A-A14A-BB4B-030B79E19203}">
      <dsp:nvSpPr>
        <dsp:cNvPr id="0" name=""/>
        <dsp:cNvSpPr/>
      </dsp:nvSpPr>
      <dsp:spPr>
        <a:xfrm>
          <a:off x="1147615" y="870267"/>
          <a:ext cx="1589654" cy="111829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What are the best approaches to improving future provision across the prison estate and the community?</a:t>
          </a:r>
          <a:endParaRPr lang="en-GB" sz="1300" kern="1200" dirty="0"/>
        </a:p>
      </dsp:txBody>
      <dsp:txXfrm>
        <a:off x="1147615" y="870267"/>
        <a:ext cx="1589654" cy="11182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35C48-9F77-794C-8A7C-6756DBD645C0}">
      <dsp:nvSpPr>
        <dsp:cNvPr id="0" name=""/>
        <dsp:cNvSpPr/>
      </dsp:nvSpPr>
      <dsp:spPr>
        <a:xfrm rot="2635520">
          <a:off x="2073082" y="3981418"/>
          <a:ext cx="631982" cy="65214"/>
        </a:xfrm>
        <a:custGeom>
          <a:avLst/>
          <a:gdLst/>
          <a:ahLst/>
          <a:cxnLst/>
          <a:rect l="0" t="0" r="0" b="0"/>
          <a:pathLst>
            <a:path>
              <a:moveTo>
                <a:pt x="0" y="32607"/>
              </a:moveTo>
              <a:lnTo>
                <a:pt x="631982" y="32607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C2ACC0-999B-1843-8F5C-D0FDDF4FD12F}">
      <dsp:nvSpPr>
        <dsp:cNvPr id="0" name=""/>
        <dsp:cNvSpPr/>
      </dsp:nvSpPr>
      <dsp:spPr>
        <a:xfrm rot="21597911">
          <a:off x="2161482" y="2832933"/>
          <a:ext cx="1649786" cy="65214"/>
        </a:xfrm>
        <a:custGeom>
          <a:avLst/>
          <a:gdLst/>
          <a:ahLst/>
          <a:cxnLst/>
          <a:rect l="0" t="0" r="0" b="0"/>
          <a:pathLst>
            <a:path>
              <a:moveTo>
                <a:pt x="0" y="32607"/>
              </a:moveTo>
              <a:lnTo>
                <a:pt x="1649786" y="32607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CCA99-9D12-F144-B155-84F6CC7C02F8}">
      <dsp:nvSpPr>
        <dsp:cNvPr id="0" name=""/>
        <dsp:cNvSpPr/>
      </dsp:nvSpPr>
      <dsp:spPr>
        <a:xfrm rot="18963284">
          <a:off x="2073426" y="1686938"/>
          <a:ext cx="628981" cy="65214"/>
        </a:xfrm>
        <a:custGeom>
          <a:avLst/>
          <a:gdLst/>
          <a:ahLst/>
          <a:cxnLst/>
          <a:rect l="0" t="0" r="0" b="0"/>
          <a:pathLst>
            <a:path>
              <a:moveTo>
                <a:pt x="0" y="32607"/>
              </a:moveTo>
              <a:lnTo>
                <a:pt x="628981" y="32607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1313D-564D-324E-ACA2-C71788FD1533}">
      <dsp:nvSpPr>
        <dsp:cNvPr id="0" name=""/>
        <dsp:cNvSpPr/>
      </dsp:nvSpPr>
      <dsp:spPr>
        <a:xfrm>
          <a:off x="-210678" y="1590856"/>
          <a:ext cx="2816966" cy="255154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F1DF5E-476E-A44E-92D4-C4AC4153F591}">
      <dsp:nvSpPr>
        <dsp:cNvPr id="0" name=""/>
        <dsp:cNvSpPr/>
      </dsp:nvSpPr>
      <dsp:spPr>
        <a:xfrm>
          <a:off x="2111589" y="3059"/>
          <a:ext cx="2400415" cy="16520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Needs are assessed and individualised </a:t>
          </a:r>
          <a:r>
            <a:rPr lang="en-GB" sz="1600" b="1" kern="1200" dirty="0" smtClean="0"/>
            <a:t>family action </a:t>
          </a:r>
          <a:r>
            <a:rPr lang="en-GB" sz="1600" b="1" kern="1200" dirty="0" smtClean="0"/>
            <a:t>plans are prepared.</a:t>
          </a:r>
          <a:endParaRPr lang="en-GB" sz="1600" kern="1200" dirty="0"/>
        </a:p>
      </dsp:txBody>
      <dsp:txXfrm>
        <a:off x="2463122" y="244991"/>
        <a:ext cx="1697349" cy="1168154"/>
      </dsp:txXfrm>
    </dsp:sp>
    <dsp:sp modelId="{64075B5E-3755-4E42-B6DA-748780A6D50D}">
      <dsp:nvSpPr>
        <dsp:cNvPr id="0" name=""/>
        <dsp:cNvSpPr/>
      </dsp:nvSpPr>
      <dsp:spPr>
        <a:xfrm>
          <a:off x="3811268" y="2038339"/>
          <a:ext cx="2275556" cy="16520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Access </a:t>
          </a:r>
          <a:r>
            <a:rPr lang="en-GB" sz="1600" b="1" kern="1200" dirty="0" smtClean="0"/>
            <a:t>to prison-based courses and </a:t>
          </a:r>
          <a:r>
            <a:rPr lang="en-GB" sz="1600" b="1" kern="1200" dirty="0" smtClean="0"/>
            <a:t>groups is provided.  </a:t>
          </a:r>
          <a:endParaRPr lang="en-GB" sz="1600" kern="1200" dirty="0"/>
        </a:p>
      </dsp:txBody>
      <dsp:txXfrm>
        <a:off x="4144515" y="2280271"/>
        <a:ext cx="1609062" cy="1168154"/>
      </dsp:txXfrm>
    </dsp:sp>
    <dsp:sp modelId="{273A52F4-CE7B-914B-8E70-3CF84933CF0B}">
      <dsp:nvSpPr>
        <dsp:cNvPr id="0" name=""/>
        <dsp:cNvSpPr/>
      </dsp:nvSpPr>
      <dsp:spPr>
        <a:xfrm>
          <a:off x="2118951" y="4078178"/>
          <a:ext cx="2388636" cy="16520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FEWs Liaise </a:t>
          </a:r>
          <a:r>
            <a:rPr lang="en-US" sz="1600" b="1" kern="1200" dirty="0" smtClean="0"/>
            <a:t>with external </a:t>
          </a:r>
          <a:r>
            <a:rPr lang="en-US" sz="1600" b="1" kern="1200" dirty="0" smtClean="0"/>
            <a:t>services. </a:t>
          </a:r>
          <a:endParaRPr lang="en-US" sz="1600" kern="1200" dirty="0"/>
        </a:p>
      </dsp:txBody>
      <dsp:txXfrm>
        <a:off x="2468759" y="4320110"/>
        <a:ext cx="1689020" cy="11681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65E46-7E7B-BB4D-9FAC-DDDA585CDE28}">
      <dsp:nvSpPr>
        <dsp:cNvPr id="0" name=""/>
        <dsp:cNvSpPr/>
      </dsp:nvSpPr>
      <dsp:spPr>
        <a:xfrm>
          <a:off x="-150289" y="235202"/>
          <a:ext cx="5378692" cy="537869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B5E0BA-7D61-9D40-8566-50C5A84FD4A9}">
      <dsp:nvSpPr>
        <dsp:cNvPr id="0" name=""/>
        <dsp:cNvSpPr/>
      </dsp:nvSpPr>
      <dsp:spPr>
        <a:xfrm>
          <a:off x="2238477" y="235202"/>
          <a:ext cx="6876300" cy="53786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/>
            <a:t>Prison Officers’ Perceptions</a:t>
          </a:r>
          <a:endParaRPr lang="en-US" sz="3200" kern="1200"/>
        </a:p>
      </dsp:txBody>
      <dsp:txXfrm>
        <a:off x="2238477" y="235202"/>
        <a:ext cx="3438150" cy="1613611"/>
      </dsp:txXfrm>
    </dsp:sp>
    <dsp:sp modelId="{B8462C5E-0846-1942-848E-3A4CA3652B6C}">
      <dsp:nvSpPr>
        <dsp:cNvPr id="0" name=""/>
        <dsp:cNvSpPr/>
      </dsp:nvSpPr>
      <dsp:spPr>
        <a:xfrm>
          <a:off x="790983" y="1848813"/>
          <a:ext cx="3496146" cy="349614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5BD7D0-06A9-1A44-A6F9-BD9E2BF9D1B1}">
      <dsp:nvSpPr>
        <dsp:cNvPr id="0" name=""/>
        <dsp:cNvSpPr/>
      </dsp:nvSpPr>
      <dsp:spPr>
        <a:xfrm>
          <a:off x="2539056" y="1848813"/>
          <a:ext cx="6275141" cy="34961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Conflicting priorities </a:t>
          </a:r>
          <a:endParaRPr lang="en-GB" sz="3200" kern="1200" dirty="0"/>
        </a:p>
      </dsp:txBody>
      <dsp:txXfrm>
        <a:off x="2539056" y="1848813"/>
        <a:ext cx="3137570" cy="1613605"/>
      </dsp:txXfrm>
    </dsp:sp>
    <dsp:sp modelId="{1ADE0F50-0381-D449-BD8D-296ADB852BEB}">
      <dsp:nvSpPr>
        <dsp:cNvPr id="0" name=""/>
        <dsp:cNvSpPr/>
      </dsp:nvSpPr>
      <dsp:spPr>
        <a:xfrm>
          <a:off x="1732253" y="3462419"/>
          <a:ext cx="1613606" cy="161360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816E63-3DC7-A441-801B-C7494A5C86B4}">
      <dsp:nvSpPr>
        <dsp:cNvPr id="0" name=""/>
        <dsp:cNvSpPr/>
      </dsp:nvSpPr>
      <dsp:spPr>
        <a:xfrm>
          <a:off x="2539056" y="3462419"/>
          <a:ext cx="6275141" cy="1613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/>
            <a:t>Lack of sustainable funding</a:t>
          </a:r>
          <a:endParaRPr lang="en-US" sz="3200" kern="1200"/>
        </a:p>
      </dsp:txBody>
      <dsp:txXfrm>
        <a:off x="2539056" y="3462419"/>
        <a:ext cx="3137570" cy="1613606"/>
      </dsp:txXfrm>
    </dsp:sp>
    <dsp:sp modelId="{E4B55909-D35D-4843-B36A-9C485F0D57F5}">
      <dsp:nvSpPr>
        <dsp:cNvPr id="0" name=""/>
        <dsp:cNvSpPr/>
      </dsp:nvSpPr>
      <dsp:spPr>
        <a:xfrm>
          <a:off x="5676627" y="142379"/>
          <a:ext cx="3137570" cy="179925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smtClean="0"/>
            <a:t>Prison staff are </a:t>
          </a:r>
          <a:r>
            <a:rPr lang="en-US" sz="1800" kern="1200" smtClean="0"/>
            <a:t>generally  supportive of the service but some are more supportive than others. </a:t>
          </a:r>
          <a:endParaRPr lang="en-US" sz="1800" kern="1200" dirty="0"/>
        </a:p>
      </dsp:txBody>
      <dsp:txXfrm>
        <a:off x="5676627" y="142379"/>
        <a:ext cx="3137570" cy="1799257"/>
      </dsp:txXfrm>
    </dsp:sp>
    <dsp:sp modelId="{3578817D-B6C1-5348-895C-023EDD408DB8}">
      <dsp:nvSpPr>
        <dsp:cNvPr id="0" name=""/>
        <dsp:cNvSpPr/>
      </dsp:nvSpPr>
      <dsp:spPr>
        <a:xfrm>
          <a:off x="5676627" y="1848813"/>
          <a:ext cx="3137570" cy="1613605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 smtClean="0"/>
            <a:t>Prisons’ operational priorities can affect project implementation.</a:t>
          </a:r>
          <a:endParaRPr lang="en-GB" sz="2000" kern="1200" dirty="0"/>
        </a:p>
      </dsp:txBody>
      <dsp:txXfrm>
        <a:off x="5676627" y="1848813"/>
        <a:ext cx="3137570" cy="1613605"/>
      </dsp:txXfrm>
    </dsp:sp>
    <dsp:sp modelId="{2545687D-923A-2A49-8FC4-EF5985CE3201}">
      <dsp:nvSpPr>
        <dsp:cNvPr id="0" name=""/>
        <dsp:cNvSpPr/>
      </dsp:nvSpPr>
      <dsp:spPr>
        <a:xfrm>
          <a:off x="5676627" y="3462419"/>
          <a:ext cx="3137570" cy="1613606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 smtClean="0"/>
            <a:t>Funding issues can  affect staffing levels and project sustainability. </a:t>
          </a:r>
          <a:endParaRPr lang="en-GB" sz="2000" kern="1200" dirty="0"/>
        </a:p>
      </dsp:txBody>
      <dsp:txXfrm>
        <a:off x="5676627" y="3462419"/>
        <a:ext cx="3137570" cy="16136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8C61C-2307-3B40-9555-31F2EB73B328}">
      <dsp:nvSpPr>
        <dsp:cNvPr id="0" name=""/>
        <dsp:cNvSpPr/>
      </dsp:nvSpPr>
      <dsp:spPr>
        <a:xfrm>
          <a:off x="3257555" y="1425556"/>
          <a:ext cx="1909824" cy="190982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A905900-6355-F04A-970A-16D94C140F47}">
      <dsp:nvSpPr>
        <dsp:cNvPr id="0" name=""/>
        <dsp:cNvSpPr/>
      </dsp:nvSpPr>
      <dsp:spPr>
        <a:xfrm>
          <a:off x="3018827" y="0"/>
          <a:ext cx="2387281" cy="130046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THE </a:t>
          </a:r>
          <a:r>
            <a:rPr lang="en-GB" sz="2000" b="1" kern="1200" smtClean="0"/>
            <a:t>PROJECT ACHIEVES </a:t>
          </a:r>
          <a:r>
            <a:rPr lang="en-GB" sz="2000" b="1" kern="1200" dirty="0" smtClean="0"/>
            <a:t>ITS KEY AIMS </a:t>
          </a:r>
          <a:endParaRPr lang="en-GB" sz="2000" kern="1200" dirty="0"/>
        </a:p>
      </dsp:txBody>
      <dsp:txXfrm>
        <a:off x="3018827" y="0"/>
        <a:ext cx="2387281" cy="1300464"/>
      </dsp:txXfrm>
    </dsp:sp>
    <dsp:sp modelId="{582BBB33-BDE6-D149-BBF2-FEBE680A2141}">
      <dsp:nvSpPr>
        <dsp:cNvPr id="0" name=""/>
        <dsp:cNvSpPr/>
      </dsp:nvSpPr>
      <dsp:spPr>
        <a:xfrm>
          <a:off x="3877452" y="1783494"/>
          <a:ext cx="1909824" cy="190982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00E6875-01A5-8B43-8BC8-0AE211D701CC}">
      <dsp:nvSpPr>
        <dsp:cNvPr id="0" name=""/>
        <dsp:cNvSpPr/>
      </dsp:nvSpPr>
      <dsp:spPr>
        <a:xfrm>
          <a:off x="5928923" y="1238537"/>
          <a:ext cx="2262346" cy="142431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/>
            <a:t>Increases the frequency of contact between young parents in prison and their families </a:t>
          </a:r>
          <a:endParaRPr lang="en-GB" sz="2000" kern="1200"/>
        </a:p>
      </dsp:txBody>
      <dsp:txXfrm>
        <a:off x="5928923" y="1238537"/>
        <a:ext cx="2262346" cy="1424318"/>
      </dsp:txXfrm>
    </dsp:sp>
    <dsp:sp modelId="{39123E08-109F-2944-B7B7-427F5D5A2D28}">
      <dsp:nvSpPr>
        <dsp:cNvPr id="0" name=""/>
        <dsp:cNvSpPr/>
      </dsp:nvSpPr>
      <dsp:spPr>
        <a:xfrm>
          <a:off x="3877452" y="2499368"/>
          <a:ext cx="1909824" cy="190982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D6182D5-8923-CA42-8694-5CE757E85EAA}">
      <dsp:nvSpPr>
        <dsp:cNvPr id="0" name=""/>
        <dsp:cNvSpPr/>
      </dsp:nvSpPr>
      <dsp:spPr>
        <a:xfrm>
          <a:off x="5928923" y="3362629"/>
          <a:ext cx="2262346" cy="15915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Improves the behaviour of young parents in prison</a:t>
          </a:r>
          <a:endParaRPr lang="en-GB" sz="2000" kern="1200" dirty="0"/>
        </a:p>
      </dsp:txBody>
      <dsp:txXfrm>
        <a:off x="5928923" y="3362629"/>
        <a:ext cx="2262346" cy="1591520"/>
      </dsp:txXfrm>
    </dsp:sp>
    <dsp:sp modelId="{1CB3503F-4A2B-E642-BA95-ABB8E1016217}">
      <dsp:nvSpPr>
        <dsp:cNvPr id="0" name=""/>
        <dsp:cNvSpPr/>
      </dsp:nvSpPr>
      <dsp:spPr>
        <a:xfrm>
          <a:off x="3257555" y="2857925"/>
          <a:ext cx="1909824" cy="190982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D2262EB-3141-0546-98F0-128BB4EF42A7}">
      <dsp:nvSpPr>
        <dsp:cNvPr id="0" name=""/>
        <dsp:cNvSpPr/>
      </dsp:nvSpPr>
      <dsp:spPr>
        <a:xfrm>
          <a:off x="3018827" y="4892223"/>
          <a:ext cx="2387281" cy="130046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Directs service </a:t>
          </a:r>
          <a:r>
            <a:rPr lang="en-US" sz="2000" kern="1200" smtClean="0"/>
            <a:t>users to </a:t>
          </a:r>
          <a:r>
            <a:rPr lang="en-US" sz="2000" kern="1200" dirty="0" smtClean="0"/>
            <a:t>relevant sources of support</a:t>
          </a:r>
          <a:endParaRPr lang="en-US" sz="2000" kern="1200" dirty="0"/>
        </a:p>
      </dsp:txBody>
      <dsp:txXfrm>
        <a:off x="3018827" y="4892223"/>
        <a:ext cx="2387281" cy="1300464"/>
      </dsp:txXfrm>
    </dsp:sp>
    <dsp:sp modelId="{65214059-6123-774F-9AD9-F30DD4F9ECD4}">
      <dsp:nvSpPr>
        <dsp:cNvPr id="0" name=""/>
        <dsp:cNvSpPr/>
      </dsp:nvSpPr>
      <dsp:spPr>
        <a:xfrm>
          <a:off x="2637658" y="2499368"/>
          <a:ext cx="1909824" cy="190982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7863B0B-CFFA-9F48-8316-0CFA72C239B1}">
      <dsp:nvSpPr>
        <dsp:cNvPr id="0" name=""/>
        <dsp:cNvSpPr/>
      </dsp:nvSpPr>
      <dsp:spPr>
        <a:xfrm>
          <a:off x="233665" y="3362629"/>
          <a:ext cx="2262346" cy="15915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Supports resettlement plans</a:t>
          </a:r>
          <a:endParaRPr lang="en-US" sz="2000" kern="1200" dirty="0"/>
        </a:p>
      </dsp:txBody>
      <dsp:txXfrm>
        <a:off x="233665" y="3362629"/>
        <a:ext cx="2262346" cy="1591520"/>
      </dsp:txXfrm>
    </dsp:sp>
    <dsp:sp modelId="{9192E89C-9AB8-F14E-ABFF-A4B2F1750A13}">
      <dsp:nvSpPr>
        <dsp:cNvPr id="0" name=""/>
        <dsp:cNvSpPr/>
      </dsp:nvSpPr>
      <dsp:spPr>
        <a:xfrm>
          <a:off x="2637658" y="1783494"/>
          <a:ext cx="1909824" cy="190982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37AFAC0-9234-F741-8EDE-198E88217903}">
      <dsp:nvSpPr>
        <dsp:cNvPr id="0" name=""/>
        <dsp:cNvSpPr/>
      </dsp:nvSpPr>
      <dsp:spPr>
        <a:xfrm>
          <a:off x="233665" y="1238537"/>
          <a:ext cx="2262346" cy="15915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Significantly improves family relationships, perceived parenting self-efficacy and promotes desistance </a:t>
          </a:r>
          <a:endParaRPr lang="en-GB" sz="2000" kern="1200" dirty="0"/>
        </a:p>
      </dsp:txBody>
      <dsp:txXfrm>
        <a:off x="233665" y="1238537"/>
        <a:ext cx="2262346" cy="159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ACEAD-B092-4FE0-86D4-A5798B09505B}" type="datetimeFigureOut">
              <a:rPr lang="en-GB" smtClean="0"/>
              <a:t>26/11/2017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33F37-EE14-4E5F-ADD9-D850DEC53E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874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8E5DC-664F-4AD9-A29C-90D0E75F9E43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ED206-37BF-4938-BA70-02034139C9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6049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23720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baseline="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588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3963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30964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98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012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05903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5346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25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021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461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4699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141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525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aseline="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167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="0" baseline="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027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ED206-37BF-4938-BA70-02034139C95A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977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60935-6EC0-4F06-A0CA-F7D7A012A04C}" type="datetimeFigureOut">
              <a:rPr lang="en-GB" smtClean="0"/>
              <a:pPr/>
              <a:t>26/11/2017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612BE-1C7C-4C72-A799-7FDA3EEB32E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78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tif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=""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494202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A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 Pamela Ugwudike</a:t>
            </a:r>
            <a:br>
              <a:rPr lang="en-A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800" dirty="0" smtClean="0"/>
              <a:t>Department of Sociology, Social Policy and Criminology</a:t>
            </a:r>
          </a:p>
          <a:p>
            <a:pPr marL="0" indent="0" algn="ctr">
              <a:buNone/>
            </a:pPr>
            <a:r>
              <a:rPr lang="en-GB" sz="2800" dirty="0" smtClean="0"/>
              <a:t>University of Southampton </a:t>
            </a:r>
          </a:p>
          <a:p>
            <a:pPr marL="0" indent="0" algn="ctr">
              <a:buNone/>
            </a:pPr>
            <a:endParaRPr lang="en-GB" sz="3200" dirty="0" smtClean="0"/>
          </a:p>
          <a:p>
            <a:pPr marL="0" indent="0" algn="ctr">
              <a:buNone/>
            </a:pPr>
            <a:r>
              <a:rPr lang="en-GB" sz="3200" i="1" dirty="0" smtClean="0"/>
              <a:t>Supporting Young Fathers in Prison </a:t>
            </a:r>
          </a:p>
          <a:p>
            <a:pPr marL="0" indent="0" algn="ctr">
              <a:buNone/>
            </a:pPr>
            <a:r>
              <a:rPr lang="en-GB" sz="3200" dirty="0" smtClean="0"/>
              <a:t>Project Evaluation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247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56643" y="96978"/>
            <a:ext cx="7886700" cy="543594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FEWs describing some of the services provided </a:t>
            </a:r>
            <a:endParaRPr lang="en-GB" b="1" dirty="0"/>
          </a:p>
        </p:txBody>
      </p:sp>
      <p:sp>
        <p:nvSpPr>
          <p:cNvPr id="7" name="AutoShape 4"/>
          <p:cNvSpPr>
            <a:spLocks noGrp="1" noChangeArrowheads="1"/>
          </p:cNvSpPr>
          <p:nvPr>
            <p:ph idx="1"/>
          </p:nvPr>
        </p:nvSpPr>
        <p:spPr bwMode="auto">
          <a:xfrm>
            <a:off x="179512" y="1053595"/>
            <a:ext cx="4474919" cy="2878601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000" b="1" dirty="0"/>
              <a:t>I completely believe our services users have a voice and it’s really important that their voice is heard, so they have an input into the family action </a:t>
            </a:r>
            <a:r>
              <a:rPr lang="en-US" sz="2000" b="1" dirty="0" smtClean="0"/>
              <a:t>plan.</a:t>
            </a:r>
            <a:endParaRPr lang="en-GB" altLang="x-none" sz="2000" b="1" dirty="0" smtClean="0">
              <a:solidFill>
                <a:srgbClr val="000000"/>
              </a:solidFill>
            </a:endParaRPr>
          </a:p>
        </p:txBody>
      </p:sp>
      <p:sp>
        <p:nvSpPr>
          <p:cNvPr id="8" name="AutoShape 4"/>
          <p:cNvSpPr txBox="1">
            <a:spLocks noChangeArrowheads="1"/>
          </p:cNvSpPr>
          <p:nvPr/>
        </p:nvSpPr>
        <p:spPr bwMode="auto">
          <a:xfrm>
            <a:off x="5103570" y="1053594"/>
            <a:ext cx="3744415" cy="2159381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0" latinLnBrk="0" hangingPunct="0">
              <a:lnSpc>
                <a:spcPct val="90000"/>
              </a:lnSpc>
              <a:spcBef>
                <a:spcPts val="75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0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>
              <a:buFont typeface="Arial" charset="0"/>
              <a:buChar char="•"/>
            </a:pPr>
            <a:r>
              <a:rPr lang="en-GB" sz="2000" b="1" dirty="0"/>
              <a:t>We do baby group, STAR relationship, Time to Connect and then Storybook </a:t>
            </a:r>
            <a:r>
              <a:rPr lang="en-GB" sz="2000" b="1" dirty="0" smtClean="0"/>
              <a:t>Dads.</a:t>
            </a:r>
            <a:endParaRPr lang="en-GB" sz="2000" b="1" dirty="0"/>
          </a:p>
        </p:txBody>
      </p:sp>
      <p:sp>
        <p:nvSpPr>
          <p:cNvPr id="9" name="AutoShape 4"/>
          <p:cNvSpPr txBox="1">
            <a:spLocks noChangeArrowheads="1"/>
          </p:cNvSpPr>
          <p:nvPr/>
        </p:nvSpPr>
        <p:spPr bwMode="auto">
          <a:xfrm>
            <a:off x="2116781" y="3398921"/>
            <a:ext cx="6336704" cy="2796199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0" latinLnBrk="0" hangingPunct="0">
              <a:lnSpc>
                <a:spcPct val="90000"/>
              </a:lnSpc>
              <a:spcBef>
                <a:spcPts val="75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0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685800" rtl="0" eaLnBrk="0" latinLnBrk="0" hangingPunct="0">
              <a:lnSpc>
                <a:spcPct val="90000"/>
              </a:lnSpc>
              <a:spcBef>
                <a:spcPts val="375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/>
              <a:buNone/>
              <a:defRPr sz="75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00100" lvl="1" indent="-342900">
              <a:buFont typeface="Arial" charset="0"/>
              <a:buChar char="•"/>
            </a:pPr>
            <a:r>
              <a:rPr lang="en-GB" sz="2000" b="1" dirty="0" smtClean="0"/>
              <a:t>[I] give </a:t>
            </a:r>
            <a:r>
              <a:rPr lang="en-GB" sz="2000" b="1" dirty="0"/>
              <a:t>them information and advice, liaising with social services is like a major part of that, helping with them get contact with their children if that’s in their best </a:t>
            </a:r>
            <a:r>
              <a:rPr lang="en-GB" sz="2000" b="1" dirty="0" smtClean="0"/>
              <a:t>interest.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217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60" y="155565"/>
            <a:ext cx="7886700" cy="399578"/>
          </a:xfrm>
        </p:spPr>
        <p:txBody>
          <a:bodyPr>
            <a:noAutofit/>
          </a:bodyPr>
          <a:lstStyle/>
          <a:p>
            <a:r>
              <a:rPr lang="en-GB" sz="2400" b="1" dirty="0" smtClean="0"/>
              <a:t>Service users </a:t>
            </a:r>
            <a:r>
              <a:rPr lang="en-GB" sz="2400" b="1" dirty="0"/>
              <a:t>describing some of the services provided </a:t>
            </a:r>
          </a:p>
        </p:txBody>
      </p:sp>
      <p:sp>
        <p:nvSpPr>
          <p:cNvPr id="8" name="AutoShape 4"/>
          <p:cNvSpPr>
            <a:spLocks noGrp="1" noChangeArrowheads="1"/>
          </p:cNvSpPr>
          <p:nvPr>
            <p:ph idx="1"/>
          </p:nvPr>
        </p:nvSpPr>
        <p:spPr bwMode="auto">
          <a:xfrm>
            <a:off x="4913035" y="1108887"/>
            <a:ext cx="4217855" cy="1756310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1" indent="-171450" algn="ctr" eaLnBrk="1" hangingPunct="1">
              <a:spcBef>
                <a:spcPts val="750"/>
              </a:spcBef>
              <a:defRPr/>
            </a:pPr>
            <a:r>
              <a:rPr lang="en-GB" b="1" dirty="0" smtClean="0"/>
              <a:t>I </a:t>
            </a:r>
            <a:r>
              <a:rPr lang="en-GB" b="1" dirty="0"/>
              <a:t>can play toys with her, I can run about, </a:t>
            </a:r>
            <a:r>
              <a:rPr lang="en-GB" b="1" i="1" dirty="0"/>
              <a:t>just do dad things</a:t>
            </a:r>
            <a:r>
              <a:rPr lang="en-GB" b="1" dirty="0"/>
              <a:t> with my </a:t>
            </a:r>
            <a:r>
              <a:rPr lang="en-GB" b="1" dirty="0" smtClean="0"/>
              <a:t>daughter.</a:t>
            </a:r>
            <a:endParaRPr lang="en-GB" altLang="x-none" sz="2000" b="1" dirty="0" smtClean="0">
              <a:solidFill>
                <a:srgbClr val="000000"/>
              </a:solidFill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82338" y="908270"/>
            <a:ext cx="5002907" cy="2270058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en-GB" b="1" dirty="0"/>
              <a:t>I actually get up and go and do activities, drawings, baking cakes </a:t>
            </a:r>
            <a:r>
              <a:rPr lang="mr-IN" b="1" dirty="0"/>
              <a:t>…</a:t>
            </a:r>
            <a:r>
              <a:rPr lang="en-GB" b="1" dirty="0"/>
              <a:t>like teacakes when you use all the trimmings and stuff </a:t>
            </a:r>
            <a:r>
              <a:rPr lang="en-GB" b="1" dirty="0" smtClean="0"/>
              <a:t>on.   </a:t>
            </a:r>
            <a:endParaRPr lang="en-GB" b="1" dirty="0"/>
          </a:p>
          <a:p>
            <a:pPr lvl="1"/>
            <a:endParaRPr lang="en-US" dirty="0"/>
          </a:p>
          <a:p>
            <a:pPr algn="ctr" eaLnBrk="1" hangingPunct="1">
              <a:defRPr/>
            </a:pPr>
            <a:endParaRPr lang="en-GB" altLang="x-none" sz="2000" b="1" dirty="0" smtClean="0">
              <a:solidFill>
                <a:srgbClr val="000000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1990651" y="3418942"/>
            <a:ext cx="5128517" cy="2490741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en-GB" b="1" dirty="0"/>
              <a:t>My son was on the protection register. A member of  Pact team went out to the meetings on my behalf.  Anything really to do with my son, they help, </a:t>
            </a:r>
            <a:r>
              <a:rPr lang="en-GB" b="1" dirty="0" smtClean="0"/>
              <a:t>really.</a:t>
            </a:r>
            <a:endParaRPr lang="en-US" b="1" dirty="0"/>
          </a:p>
          <a:p>
            <a:pPr algn="ctr" eaLnBrk="1" hangingPunct="1">
              <a:defRPr/>
            </a:pPr>
            <a:endParaRPr lang="en-GB" altLang="x-none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10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024" y="-960343"/>
            <a:ext cx="8496944" cy="1920686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/>
              <a:t>How does the project support </a:t>
            </a:r>
            <a:r>
              <a:rPr lang="en-US" sz="2800" b="1" i="1" dirty="0" smtClean="0"/>
              <a:t>resettlement </a:t>
            </a:r>
            <a:r>
              <a:rPr lang="en-US" sz="2800" b="1" i="1" dirty="0"/>
              <a:t>plans?</a:t>
            </a:r>
            <a:endParaRPr lang="en-GB" sz="2800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79020" y="1556792"/>
            <a:ext cx="5313460" cy="518457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en-GB" b="1" dirty="0" smtClean="0"/>
          </a:p>
          <a:p>
            <a:endParaRPr lang="en-GB" b="1" dirty="0" smtClean="0"/>
          </a:p>
          <a:p>
            <a:r>
              <a:rPr lang="en-GB" b="1" dirty="0" smtClean="0"/>
              <a:t>Family Engagement Workers: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‘all </a:t>
            </a:r>
            <a:r>
              <a:rPr lang="en-GB" dirty="0"/>
              <a:t>our services are geared towards resettlement so everything that we do is more geared towards resettlement</a:t>
            </a:r>
            <a:r>
              <a:rPr lang="en-GB" dirty="0" smtClean="0"/>
              <a:t>’.</a:t>
            </a:r>
            <a:endParaRPr lang="en-GB" dirty="0"/>
          </a:p>
          <a:p>
            <a:pPr lvl="1"/>
            <a:endParaRPr lang="en-GB" dirty="0" err="1" smtClean="0"/>
          </a:p>
          <a:p>
            <a:pPr lvl="1"/>
            <a:r>
              <a:rPr lang="en-GB" dirty="0" smtClean="0"/>
              <a:t>‘if </a:t>
            </a:r>
            <a:r>
              <a:rPr lang="en-GB" dirty="0"/>
              <a:t>we’re aware that someone’s going to be released, we’ll go in and speak to them and see if there’s any support we can give in regards to family</a:t>
            </a:r>
            <a:r>
              <a:rPr lang="en-GB" dirty="0" smtClean="0"/>
              <a:t>.</a:t>
            </a:r>
            <a:r>
              <a:rPr lang="mr-IN" dirty="0" smtClean="0"/>
              <a:t>…</a:t>
            </a:r>
            <a:r>
              <a:rPr lang="en-GB" dirty="0" smtClean="0"/>
              <a:t>’.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‘we </a:t>
            </a:r>
            <a:r>
              <a:rPr lang="en-GB" dirty="0"/>
              <a:t>offer like a mediation or a family group </a:t>
            </a:r>
            <a:r>
              <a:rPr lang="en-GB" dirty="0" smtClean="0"/>
              <a:t>conference…it </a:t>
            </a:r>
            <a:r>
              <a:rPr lang="en-GB" dirty="0"/>
              <a:t>is just building bridges between their </a:t>
            </a:r>
            <a:r>
              <a:rPr lang="en-GB" dirty="0" smtClean="0"/>
              <a:t>partners’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380017" y="2132856"/>
            <a:ext cx="2949178" cy="46085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GB" sz="2400" dirty="0" smtClean="0"/>
          </a:p>
          <a:p>
            <a:r>
              <a:rPr lang="en-GB" sz="2400" b="1" dirty="0" smtClean="0"/>
              <a:t>The project:</a:t>
            </a:r>
          </a:p>
          <a:p>
            <a:endParaRPr lang="en-GB" sz="2400" dirty="0" smtClean="0"/>
          </a:p>
          <a:p>
            <a:pPr marL="685800" lvl="1" indent="-342900">
              <a:buFont typeface="Arial" charset="0"/>
              <a:buChar char="•"/>
            </a:pPr>
            <a:r>
              <a:rPr lang="en-GB" sz="2250" dirty="0" smtClean="0"/>
              <a:t>Provides </a:t>
            </a:r>
            <a:r>
              <a:rPr lang="en-GB" sz="2250" dirty="0"/>
              <a:t>ancillary resettlement </a:t>
            </a:r>
            <a:r>
              <a:rPr lang="en-GB" sz="2250" dirty="0" smtClean="0"/>
              <a:t>services</a:t>
            </a:r>
          </a:p>
          <a:p>
            <a:pPr marL="685800" lvl="1" indent="-342900">
              <a:buFont typeface="Arial" charset="0"/>
              <a:buChar char="•"/>
            </a:pPr>
            <a:endParaRPr lang="en-GB" sz="2250" dirty="0"/>
          </a:p>
          <a:p>
            <a:pPr marL="685800" lvl="1" indent="-342900">
              <a:buFont typeface="Arial" charset="0"/>
              <a:buChar char="•"/>
            </a:pPr>
            <a:endParaRPr lang="en-GB" sz="2250" dirty="0"/>
          </a:p>
          <a:p>
            <a:pPr marL="685800" lvl="1" indent="-342900">
              <a:buFont typeface="Arial" charset="0"/>
              <a:buChar char="•"/>
            </a:pPr>
            <a:r>
              <a:rPr lang="en-GB" sz="2250" dirty="0" smtClean="0"/>
              <a:t>Organises </a:t>
            </a:r>
            <a:r>
              <a:rPr lang="en-GB" sz="2250" dirty="0"/>
              <a:t>resettlement-focused family conferences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99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426" y="138113"/>
            <a:ext cx="7886700" cy="1006476"/>
          </a:xfrm>
        </p:spPr>
        <p:txBody>
          <a:bodyPr/>
          <a:lstStyle/>
          <a:p>
            <a:pPr algn="ctr"/>
            <a:r>
              <a:rPr lang="en-GB" b="1" dirty="0" smtClean="0"/>
              <a:t>SOME OBSTACLES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923375772"/>
              </p:ext>
            </p:extLst>
          </p:nvPr>
        </p:nvGraphicFramePr>
        <p:xfrm>
          <a:off x="179512" y="1101725"/>
          <a:ext cx="8964488" cy="575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56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93153" y="7099"/>
            <a:ext cx="7886700" cy="685597"/>
          </a:xfrm>
        </p:spPr>
        <p:txBody>
          <a:bodyPr/>
          <a:lstStyle/>
          <a:p>
            <a:r>
              <a:rPr lang="en-GB" b="1" dirty="0" smtClean="0"/>
              <a:t>FEWS describing obstacles to implementation </a:t>
            </a:r>
            <a:endParaRPr lang="en-GB" b="1" dirty="0"/>
          </a:p>
        </p:txBody>
      </p:sp>
      <p:sp>
        <p:nvSpPr>
          <p:cNvPr id="7" name="AutoShape 4"/>
          <p:cNvSpPr>
            <a:spLocks noGrp="1" noChangeArrowheads="1"/>
          </p:cNvSpPr>
          <p:nvPr>
            <p:ph idx="1"/>
          </p:nvPr>
        </p:nvSpPr>
        <p:spPr bwMode="auto">
          <a:xfrm>
            <a:off x="1493765" y="696075"/>
            <a:ext cx="5472607" cy="2932529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normAutofit fontScale="92500"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1" dirty="0" smtClean="0"/>
              <a:t>I </a:t>
            </a:r>
            <a:r>
              <a:rPr lang="en-GB" b="1" dirty="0"/>
              <a:t>think that the mind-set [of prison staff] is </a:t>
            </a:r>
            <a:r>
              <a:rPr lang="en-GB" b="1" dirty="0" smtClean="0"/>
              <a:t>changing. [Prison</a:t>
            </a:r>
            <a:r>
              <a:rPr lang="en-GB" b="1" dirty="0"/>
              <a:t>] staff that do become involved with us </a:t>
            </a:r>
            <a:r>
              <a:rPr lang="en-GB" b="1" dirty="0" smtClean="0"/>
              <a:t>speak </a:t>
            </a:r>
            <a:r>
              <a:rPr lang="en-GB" b="1" dirty="0"/>
              <a:t>very highly and positively of us. In any job that you do, there’s always </a:t>
            </a:r>
            <a:r>
              <a:rPr lang="en-GB" b="1" dirty="0" smtClean="0"/>
              <a:t>dinosaurs.</a:t>
            </a:r>
            <a:endParaRPr lang="en-GB" altLang="x-none" sz="2300" b="1" dirty="0" smtClean="0">
              <a:solidFill>
                <a:srgbClr val="000000"/>
              </a:solidFill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-30133" y="3461410"/>
            <a:ext cx="5898277" cy="3063933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en-GB" b="1" dirty="0"/>
              <a:t>I think that gives </a:t>
            </a:r>
            <a:r>
              <a:rPr lang="en-GB" b="1" i="1" dirty="0" smtClean="0"/>
              <a:t>Pact </a:t>
            </a:r>
            <a:r>
              <a:rPr lang="en-GB" b="1" dirty="0"/>
              <a:t>a bad reflection because the men and families are due to come in and have their Baby Group and then we’re saying on Wednesday morning, “Oh, I’m really sorry it’s </a:t>
            </a:r>
            <a:r>
              <a:rPr lang="en-GB" b="1" dirty="0" smtClean="0"/>
              <a:t>cancelled” </a:t>
            </a:r>
            <a:r>
              <a:rPr lang="mr-IN" b="1" dirty="0" smtClean="0"/>
              <a:t>…</a:t>
            </a:r>
            <a:r>
              <a:rPr lang="en-GB" sz="2000" b="1" dirty="0" smtClean="0"/>
              <a:t>that's </a:t>
            </a:r>
            <a:r>
              <a:rPr lang="en-GB" sz="2000" b="1" dirty="0"/>
              <a:t>been really distressing </a:t>
            </a:r>
            <a:endParaRPr lang="en-GB" altLang="x-none" sz="2000" b="1" dirty="0" smtClean="0">
              <a:solidFill>
                <a:srgbClr val="000000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788744" y="2924944"/>
            <a:ext cx="4355256" cy="2490741"/>
          </a:xfrm>
          <a:prstGeom prst="wedgeEllipseCallout">
            <a:avLst>
              <a:gd name="adj1" fmla="val -53139"/>
              <a:gd name="adj2" fmla="val 78157"/>
            </a:avLst>
          </a:prstGeom>
          <a:solidFill>
            <a:srgbClr val="FFAA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en-GB" b="1" dirty="0"/>
              <a:t>I</a:t>
            </a:r>
            <a:r>
              <a:rPr lang="en-GB" b="1" dirty="0" smtClean="0"/>
              <a:t>f </a:t>
            </a:r>
            <a:r>
              <a:rPr lang="en-GB" b="1" dirty="0"/>
              <a:t>it wasn’t for </a:t>
            </a:r>
            <a:r>
              <a:rPr lang="en-GB" b="1" i="1" dirty="0"/>
              <a:t>Pact </a:t>
            </a:r>
            <a:r>
              <a:rPr lang="en-GB" b="1" dirty="0"/>
              <a:t>they [the men and their families] wouldn’t have the service, they wouldn’t know how to access things </a:t>
            </a:r>
            <a:endParaRPr lang="en-GB" altLang="x-none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0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/>
          </p:cNvPicPr>
          <p:nvPr/>
        </p:nvPicPr>
        <p:blipFill rotWithShape="1">
          <a:blip r:embed="rId3"/>
          <a:srcRect l="15509" r="10060" b="-4"/>
          <a:stretch/>
        </p:blipFill>
        <p:spPr bwMode="auto">
          <a:xfrm>
            <a:off x="4932040" y="1124744"/>
            <a:ext cx="3732212" cy="5577837"/>
          </a:xfrm>
          <a:prstGeom prst="rect">
            <a:avLst/>
          </a:prstGeom>
          <a:noFill/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575" y="0"/>
            <a:ext cx="8179990" cy="1676603"/>
          </a:xfrm>
        </p:spPr>
        <p:txBody>
          <a:bodyPr>
            <a:normAutofit/>
          </a:bodyPr>
          <a:lstStyle/>
          <a:p>
            <a:pPr algn="ctr"/>
            <a:r>
              <a:rPr lang="en-GB" sz="2800" b="1" i="1" dirty="0"/>
              <a:t>How are the processes of delivering the project associated with its key objectives?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59923" y="1844824"/>
            <a:ext cx="4661366" cy="5013176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Pact Relationship Radar Results:</a:t>
            </a:r>
          </a:p>
          <a:p>
            <a:endParaRPr lang="en-US" sz="2400" b="1" dirty="0" smtClean="0"/>
          </a:p>
          <a:p>
            <a:pPr lvl="1"/>
            <a:r>
              <a:rPr lang="en-GB" sz="2000" dirty="0" smtClean="0"/>
              <a:t>Lower </a:t>
            </a:r>
            <a:r>
              <a:rPr lang="en-GB" sz="2000" dirty="0"/>
              <a:t>scores </a:t>
            </a:r>
            <a:r>
              <a:rPr lang="en-GB" sz="2000" dirty="0" smtClean="0"/>
              <a:t>reflect </a:t>
            </a:r>
            <a:r>
              <a:rPr lang="en-GB" sz="2000" dirty="0"/>
              <a:t>more positive </a:t>
            </a:r>
            <a:r>
              <a:rPr lang="en-GB" sz="2000" dirty="0" smtClean="0"/>
              <a:t>beliefs </a:t>
            </a:r>
            <a:r>
              <a:rPr lang="en-GB" sz="2000" dirty="0"/>
              <a:t>about quality of relationships with family </a:t>
            </a:r>
            <a:r>
              <a:rPr lang="en-GB" sz="2000" dirty="0" smtClean="0"/>
              <a:t>members. </a:t>
            </a:r>
          </a:p>
          <a:p>
            <a:pPr lvl="1"/>
            <a:endParaRPr lang="en-GB" sz="2000" dirty="0" smtClean="0"/>
          </a:p>
          <a:p>
            <a:pPr lvl="1"/>
            <a:r>
              <a:rPr lang="en-US" sz="2000" dirty="0"/>
              <a:t>The difference between </a:t>
            </a:r>
            <a:r>
              <a:rPr lang="en-US" sz="2000" dirty="0" smtClean="0"/>
              <a:t>‘</a:t>
            </a:r>
            <a:r>
              <a:rPr lang="en-US" sz="2000" dirty="0"/>
              <a:t>before and after’ Radar scores was statistically significant -  </a:t>
            </a:r>
            <a:r>
              <a:rPr lang="en-GB" sz="2000" i="1" dirty="0"/>
              <a:t>p</a:t>
            </a:r>
            <a:r>
              <a:rPr lang="en-GB" sz="2000" dirty="0"/>
              <a:t> &lt; .000 (two-tailed)  </a:t>
            </a:r>
            <a:endParaRPr lang="en-GB" sz="2000" dirty="0" smtClean="0"/>
          </a:p>
          <a:p>
            <a:pPr lvl="1"/>
            <a:endParaRPr lang="en-GB" sz="2000" dirty="0"/>
          </a:p>
          <a:p>
            <a:pPr lvl="1"/>
            <a:r>
              <a:rPr lang="en-GB" sz="2000" dirty="0" smtClean="0"/>
              <a:t>Indicates that </a:t>
            </a:r>
            <a:r>
              <a:rPr lang="en-GB" sz="2000" dirty="0"/>
              <a:t>the project </a:t>
            </a:r>
            <a:r>
              <a:rPr lang="en-GB" sz="2000" dirty="0" smtClean="0"/>
              <a:t>improves family relationships (Figure 1).</a:t>
            </a:r>
            <a:endParaRPr lang="en-GB" sz="2000" dirty="0"/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5193863" y="1676603"/>
            <a:ext cx="32085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600" b="1" dirty="0">
                <a:solidFill>
                  <a:srgbClr val="212121"/>
                </a:solidFill>
                <a:latin typeface="Times New Roman" charset="0"/>
              </a:rPr>
              <a:t>Figure </a:t>
            </a:r>
            <a:r>
              <a:rPr lang="en-GB" sz="1600" b="1" dirty="0" smtClean="0">
                <a:solidFill>
                  <a:srgbClr val="212121"/>
                </a:solidFill>
                <a:latin typeface="Times New Roman" charset="0"/>
              </a:rPr>
              <a:t>1: </a:t>
            </a:r>
            <a:r>
              <a:rPr lang="en-GB" sz="1600" b="1" dirty="0">
                <a:solidFill>
                  <a:srgbClr val="212121"/>
                </a:solidFill>
                <a:latin typeface="Times New Roman" charset="0"/>
              </a:rPr>
              <a:t>Before and after mean Radar </a:t>
            </a:r>
            <a:r>
              <a:rPr lang="en-GB" sz="1600" b="1" dirty="0" smtClean="0">
                <a:solidFill>
                  <a:srgbClr val="212121"/>
                </a:solidFill>
                <a:latin typeface="Times New Roman" charset="0"/>
              </a:rPr>
              <a:t>Scores</a:t>
            </a:r>
            <a:endParaRPr lang="en-GB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846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67543" y="0"/>
            <a:ext cx="7940519" cy="167660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2000" b="1" i="1" dirty="0" smtClean="0"/>
          </a:p>
          <a:p>
            <a:pPr algn="ctr"/>
            <a:r>
              <a:rPr lang="en-GB" sz="2600" b="1" i="1" dirty="0" smtClean="0"/>
              <a:t>How </a:t>
            </a:r>
            <a:r>
              <a:rPr lang="en-GB" sz="2600" b="1" i="1" dirty="0" smtClean="0"/>
              <a:t>are the processes of delivering the project associated with its key objectives? </a:t>
            </a:r>
            <a:endParaRPr lang="en-GB" sz="2600" b="1" i="1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0" y="1340768"/>
            <a:ext cx="4895036" cy="525658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/>
              <a:t>Tool of Parenting Self-Efficacy (TOPSE)</a:t>
            </a:r>
            <a:r>
              <a:rPr lang="en-US" sz="2400" b="1" dirty="0"/>
              <a:t> </a:t>
            </a:r>
            <a:r>
              <a:rPr lang="en-US" sz="2400" b="1" dirty="0" smtClean="0"/>
              <a:t>Results:</a:t>
            </a:r>
          </a:p>
          <a:p>
            <a:endParaRPr lang="en-US" sz="2400" b="1" dirty="0" smtClean="0"/>
          </a:p>
          <a:p>
            <a:pPr lvl="1"/>
            <a:r>
              <a:rPr lang="en-GB" sz="2200" dirty="0" smtClean="0"/>
              <a:t>Higher </a:t>
            </a:r>
            <a:r>
              <a:rPr lang="en-GB" sz="2200" dirty="0"/>
              <a:t>scores </a:t>
            </a:r>
            <a:r>
              <a:rPr lang="en-GB" sz="2200" dirty="0" smtClean="0"/>
              <a:t>reflect stronger sense of parenting self-efficacy. </a:t>
            </a:r>
            <a:endParaRPr lang="en-GB" sz="2200" dirty="0"/>
          </a:p>
          <a:p>
            <a:pPr lvl="1"/>
            <a:endParaRPr lang="en-GB" sz="2200" dirty="0"/>
          </a:p>
          <a:p>
            <a:pPr lvl="1"/>
            <a:r>
              <a:rPr lang="en-US" sz="2200" dirty="0"/>
              <a:t>The difference between </a:t>
            </a:r>
            <a:r>
              <a:rPr lang="en-US" sz="2200" dirty="0" smtClean="0"/>
              <a:t>‘</a:t>
            </a:r>
            <a:r>
              <a:rPr lang="en-US" sz="2200" dirty="0"/>
              <a:t>before and after’ </a:t>
            </a:r>
            <a:r>
              <a:rPr lang="en-US" sz="2200" dirty="0" smtClean="0"/>
              <a:t>Topse scores </a:t>
            </a:r>
            <a:r>
              <a:rPr lang="en-US" sz="2200" dirty="0"/>
              <a:t>was statistically significant -  </a:t>
            </a:r>
            <a:r>
              <a:rPr lang="en-GB" sz="2200" i="1" dirty="0"/>
              <a:t>p</a:t>
            </a:r>
            <a:r>
              <a:rPr lang="en-GB" sz="2200" dirty="0"/>
              <a:t> &lt; .000 (two-tailed)  </a:t>
            </a:r>
          </a:p>
          <a:p>
            <a:pPr lvl="1"/>
            <a:endParaRPr lang="en-GB" sz="2200" dirty="0"/>
          </a:p>
          <a:p>
            <a:pPr lvl="1"/>
            <a:r>
              <a:rPr lang="en-GB" sz="2200" dirty="0"/>
              <a:t>Indicates that the project </a:t>
            </a:r>
            <a:r>
              <a:rPr lang="en-GB" sz="2200" dirty="0" smtClean="0"/>
              <a:t>improves perceived parenting self-efficacy (Figure 2).</a:t>
            </a:r>
            <a:endParaRPr lang="en-GB" sz="2200" dirty="0"/>
          </a:p>
          <a:p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5306121" y="1697235"/>
            <a:ext cx="32085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600" b="1" dirty="0">
                <a:solidFill>
                  <a:srgbClr val="212121"/>
                </a:solidFill>
                <a:latin typeface="Times New Roman" charset="0"/>
              </a:rPr>
              <a:t>Figure </a:t>
            </a:r>
            <a:r>
              <a:rPr lang="en-GB" sz="1600" b="1" dirty="0" smtClean="0">
                <a:solidFill>
                  <a:srgbClr val="212121"/>
                </a:solidFill>
                <a:latin typeface="Times New Roman" charset="0"/>
              </a:rPr>
              <a:t>2: </a:t>
            </a:r>
            <a:r>
              <a:rPr lang="en-GB" sz="1600" b="1" dirty="0">
                <a:solidFill>
                  <a:srgbClr val="212121"/>
                </a:solidFill>
                <a:latin typeface="Times New Roman" charset="0"/>
              </a:rPr>
              <a:t>Before and after mean </a:t>
            </a:r>
            <a:r>
              <a:rPr lang="en-GB" sz="1600" b="1" dirty="0" smtClean="0">
                <a:solidFill>
                  <a:srgbClr val="212121"/>
                </a:solidFill>
                <a:latin typeface="Times New Roman" charset="0"/>
              </a:rPr>
              <a:t>mean </a:t>
            </a:r>
            <a:r>
              <a:rPr lang="en-GB" sz="1600" b="1" dirty="0" err="1" smtClean="0">
                <a:solidFill>
                  <a:srgbClr val="212121"/>
                </a:solidFill>
                <a:latin typeface="Times New Roman" charset="0"/>
              </a:rPr>
              <a:t>Topse</a:t>
            </a:r>
            <a:r>
              <a:rPr lang="en-GB" sz="1600" b="1" dirty="0" smtClean="0">
                <a:solidFill>
                  <a:srgbClr val="212121"/>
                </a:solidFill>
                <a:latin typeface="Times New Roman" charset="0"/>
              </a:rPr>
              <a:t> Scores</a:t>
            </a:r>
            <a:endParaRPr lang="en-GB" sz="1600" dirty="0">
              <a:effectLst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6808" y="2282010"/>
            <a:ext cx="4467192" cy="4177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500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419385"/>
              </p:ext>
            </p:extLst>
          </p:nvPr>
        </p:nvGraphicFramePr>
        <p:xfrm>
          <a:off x="323528" y="332656"/>
          <a:ext cx="8424936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52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9A309A7-1751-4ABE-A3C1-EEC40366AD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6660" y="0"/>
            <a:ext cx="1577340" cy="6858000"/>
          </a:xfrm>
          <a:prstGeom prst="rect">
            <a:avLst/>
          </a:prstGeom>
          <a:solidFill>
            <a:srgbClr val="4C77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967D8EB6-EAE1-4F9C-B398-83321E2872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6550" y="2358913"/>
            <a:ext cx="1605129" cy="2140172"/>
          </a:xfrm>
          <a:prstGeom prst="ellipse">
            <a:avLst/>
          </a:prstGeom>
          <a:solidFill>
            <a:srgbClr val="FFFFFF"/>
          </a:solidFill>
          <a:ln>
            <a:solidFill>
              <a:srgbClr val="27D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6549" y="3068961"/>
            <a:ext cx="1605130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243408"/>
            <a:ext cx="5605629" cy="1325563"/>
          </a:xfrm>
        </p:spPr>
        <p:txBody>
          <a:bodyPr>
            <a:normAutofit/>
          </a:bodyPr>
          <a:lstStyle/>
          <a:p>
            <a:r>
              <a:rPr lang="en-GB" sz="2400" b="1" dirty="0"/>
              <a:t>The Final Question &amp; Recommendations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2" y="908721"/>
            <a:ext cx="6435028" cy="5901944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GB" sz="2200" b="1" dirty="0"/>
              <a:t>What are the best approaches to improving future provision across the prison estate and in the community?</a:t>
            </a:r>
          </a:p>
          <a:p>
            <a:endParaRPr lang="en-GB" sz="2200" b="1" dirty="0"/>
          </a:p>
          <a:p>
            <a:r>
              <a:rPr lang="en-GB" sz="2200" b="1" dirty="0" smtClean="0"/>
              <a:t>Recommendations</a:t>
            </a:r>
            <a:r>
              <a:rPr lang="en-GB" sz="2200" b="1" dirty="0"/>
              <a:t>: </a:t>
            </a:r>
            <a:endParaRPr lang="en-GB" sz="2200" b="1" dirty="0" smtClean="0"/>
          </a:p>
          <a:p>
            <a:endParaRPr lang="en-GB" sz="2200" b="1" dirty="0"/>
          </a:p>
          <a:p>
            <a:pPr lvl="1"/>
            <a:r>
              <a:rPr lang="en-US" sz="2200" dirty="0"/>
              <a:t>Prisons should replace normal/ordinary prison visits with family-friendly visits such as those delivered by the </a:t>
            </a:r>
            <a:r>
              <a:rPr lang="en-GB" sz="2200" i="1" dirty="0"/>
              <a:t>Supporting Young Fathers in Prison </a:t>
            </a:r>
            <a:r>
              <a:rPr lang="en-GB" sz="2200" dirty="0"/>
              <a:t>project</a:t>
            </a:r>
            <a:r>
              <a:rPr lang="en-GB" sz="2200" dirty="0" smtClean="0"/>
              <a:t>.</a:t>
            </a:r>
          </a:p>
          <a:p>
            <a:pPr lvl="1"/>
            <a:endParaRPr lang="en-GB" sz="2200" dirty="0"/>
          </a:p>
          <a:p>
            <a:pPr lvl="1"/>
            <a:r>
              <a:rPr lang="en-US" sz="2200" dirty="0" smtClean="0"/>
              <a:t>Children </a:t>
            </a:r>
            <a:r>
              <a:rPr lang="en-US" sz="2200" dirty="0"/>
              <a:t>should be given </a:t>
            </a:r>
            <a:r>
              <a:rPr lang="en-US" sz="2200" dirty="0" smtClean="0"/>
              <a:t>frequent </a:t>
            </a:r>
            <a:r>
              <a:rPr lang="en-US" sz="2200" dirty="0"/>
              <a:t>access to family-friendly visits. </a:t>
            </a:r>
            <a:endParaRPr lang="en-US" sz="2200" dirty="0" smtClean="0"/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Prisons should establish operational policies and communication channels in collaboration with family support services </a:t>
            </a:r>
            <a:r>
              <a:rPr lang="en-US" sz="2200" dirty="0" smtClean="0"/>
              <a:t>such as the </a:t>
            </a:r>
            <a:r>
              <a:rPr lang="en-GB" sz="2200" i="1" dirty="0"/>
              <a:t>Supporting Young Fathers in Prison </a:t>
            </a:r>
            <a:r>
              <a:rPr lang="en-GB" sz="2200" dirty="0" smtClean="0"/>
              <a:t>project</a:t>
            </a:r>
            <a:r>
              <a:rPr lang="en-US" sz="2200" dirty="0" smtClean="0"/>
              <a:t>.</a:t>
            </a:r>
            <a:r>
              <a:rPr lang="en-GB" sz="2200" dirty="0" smtClean="0"/>
              <a:t> </a:t>
            </a:r>
          </a:p>
          <a:p>
            <a:pPr lvl="1"/>
            <a:endParaRPr lang="en-GB" sz="2200" dirty="0"/>
          </a:p>
          <a:p>
            <a:pPr lvl="1"/>
            <a:r>
              <a:rPr lang="en-US" sz="2200" dirty="0"/>
              <a:t>Prison policy should reflect the importance of family ties; </a:t>
            </a:r>
            <a:r>
              <a:rPr lang="en-US" sz="2200" dirty="0" smtClean="0"/>
              <a:t>access to visits </a:t>
            </a:r>
            <a:r>
              <a:rPr lang="en-US" sz="2200" dirty="0"/>
              <a:t>should be considered </a:t>
            </a:r>
            <a:r>
              <a:rPr lang="en-US" sz="2200" dirty="0" smtClean="0"/>
              <a:t>an entitlement </a:t>
            </a:r>
            <a:r>
              <a:rPr lang="en-US" sz="2200" dirty="0"/>
              <a:t>not </a:t>
            </a:r>
            <a:r>
              <a:rPr lang="en-US" sz="2200" dirty="0" smtClean="0"/>
              <a:t>an earned incentive. </a:t>
            </a:r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Prisons should draw on insights from research on the importance of family ties and commission services such as the </a:t>
            </a:r>
            <a:r>
              <a:rPr lang="en-GB" sz="2200" i="1" dirty="0"/>
              <a:t>Supporting Young Fathers in Prison </a:t>
            </a:r>
            <a:r>
              <a:rPr lang="en-GB" sz="2200" dirty="0"/>
              <a:t>project</a:t>
            </a:r>
            <a:r>
              <a:rPr lang="en-GB" sz="2200" dirty="0" smtClean="0"/>
              <a:t>. This will help address funding issues that can undermine the sustainability of such services.  </a:t>
            </a:r>
          </a:p>
          <a:p>
            <a:pPr lvl="1"/>
            <a:endParaRPr lang="en-GB" sz="2200" dirty="0"/>
          </a:p>
          <a:p>
            <a:pPr lvl="1"/>
            <a:r>
              <a:rPr lang="en-GB" sz="2200" dirty="0"/>
              <a:t>Domestic violence intervention could </a:t>
            </a:r>
            <a:r>
              <a:rPr lang="en-US" sz="2200" dirty="0"/>
              <a:t>help parents avoid </a:t>
            </a:r>
            <a:r>
              <a:rPr lang="en-US" sz="2200" dirty="0" smtClean="0"/>
              <a:t>conflicts </a:t>
            </a:r>
            <a:r>
              <a:rPr lang="en-US" sz="2200" dirty="0"/>
              <a:t>that damage family relationships. </a:t>
            </a:r>
            <a:endParaRPr lang="en-GB" sz="2200" dirty="0"/>
          </a:p>
          <a:p>
            <a:pPr lvl="0"/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7008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References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Brunton</a:t>
            </a:r>
            <a:r>
              <a:rPr lang="en-GB" dirty="0"/>
              <a:t>-Smith, I. and Hopkins, K. (2014) </a:t>
            </a:r>
            <a:r>
              <a:rPr lang="en-GB" i="1" dirty="0"/>
              <a:t>Prisoners’ experience of prison and outcomes on release: Waves 2 and 3 of </a:t>
            </a:r>
            <a:r>
              <a:rPr lang="en-GB" i="1" dirty="0" smtClean="0"/>
              <a:t>SPCR.</a:t>
            </a:r>
            <a:r>
              <a:rPr lang="en-GB" dirty="0" smtClean="0"/>
              <a:t> </a:t>
            </a:r>
            <a:r>
              <a:rPr lang="en-GB" dirty="0"/>
              <a:t>London: Ministry of Justice</a:t>
            </a:r>
          </a:p>
          <a:p>
            <a:r>
              <a:rPr lang="en-US" dirty="0" smtClean="0"/>
              <a:t>Farmer </a:t>
            </a:r>
            <a:r>
              <a:rPr lang="en-US" dirty="0"/>
              <a:t>(2017) </a:t>
            </a:r>
            <a:r>
              <a:rPr lang="en-GB" i="1" dirty="0" smtClean="0"/>
              <a:t>The Importance of Strengthening Prisoners' Family Ties to Prevent Reoffending and Reduce Intergenerational Crime. </a:t>
            </a:r>
            <a:r>
              <a:rPr lang="en-GB" dirty="0" smtClean="0"/>
              <a:t>London</a:t>
            </a:r>
            <a:r>
              <a:rPr lang="en-GB" dirty="0"/>
              <a:t>: Ministry of </a:t>
            </a:r>
            <a:r>
              <a:rPr lang="en-GB" dirty="0" smtClean="0"/>
              <a:t>Justice.</a:t>
            </a:r>
          </a:p>
          <a:p>
            <a:r>
              <a:rPr lang="en-GB" dirty="0"/>
              <a:t>HM Chief Inspector of Prisons (2015) </a:t>
            </a:r>
            <a:r>
              <a:rPr lang="en-GB" i="1" dirty="0"/>
              <a:t>Annual Report </a:t>
            </a:r>
            <a:r>
              <a:rPr lang="en-GB" i="1" dirty="0" smtClean="0"/>
              <a:t>2014–15. </a:t>
            </a:r>
            <a:r>
              <a:rPr lang="en-GB" dirty="0"/>
              <a:t>London: The Stationery Office</a:t>
            </a:r>
          </a:p>
          <a:p>
            <a:r>
              <a:rPr lang="en-GB" dirty="0" smtClean="0"/>
              <a:t>HM </a:t>
            </a:r>
            <a:r>
              <a:rPr lang="en-GB" dirty="0"/>
              <a:t>Inspectorate of Prisons (2016) </a:t>
            </a:r>
            <a:r>
              <a:rPr lang="en-GB" i="1" dirty="0"/>
              <a:t>Life in prison: contact with families and </a:t>
            </a:r>
            <a:r>
              <a:rPr lang="en-GB" i="1" dirty="0" smtClean="0"/>
              <a:t>friends.</a:t>
            </a:r>
            <a:r>
              <a:rPr lang="en-GB" dirty="0" smtClean="0"/>
              <a:t> </a:t>
            </a:r>
            <a:r>
              <a:rPr lang="en-GB" dirty="0"/>
              <a:t>London: HMIP</a:t>
            </a:r>
          </a:p>
          <a:p>
            <a:r>
              <a:rPr lang="en-GB" dirty="0" smtClean="0"/>
              <a:t>Ministry of </a:t>
            </a:r>
            <a:r>
              <a:rPr lang="en-GB" dirty="0"/>
              <a:t>Justice (2012) </a:t>
            </a:r>
            <a:r>
              <a:rPr lang="en-GB" i="1" dirty="0"/>
              <a:t>Prisoners’ childhood and family </a:t>
            </a:r>
            <a:r>
              <a:rPr lang="en-GB" i="1" dirty="0" smtClean="0"/>
              <a:t>backgrounds.</a:t>
            </a:r>
            <a:r>
              <a:rPr lang="en-GB" dirty="0" smtClean="0"/>
              <a:t> </a:t>
            </a:r>
            <a:r>
              <a:rPr lang="en-GB" dirty="0"/>
              <a:t>London: Ministry of Justice. </a:t>
            </a:r>
            <a:endParaRPr lang="en-GB" dirty="0" smtClean="0"/>
          </a:p>
          <a:p>
            <a:r>
              <a:rPr lang="en-GB" dirty="0"/>
              <a:t>Office for National Statistics (2011) Divorces in England and Wales </a:t>
            </a:r>
            <a:r>
              <a:rPr lang="en-GB" dirty="0" smtClean="0"/>
              <a:t>2009. </a:t>
            </a:r>
            <a:r>
              <a:rPr lang="en-GB" dirty="0"/>
              <a:t>Fareham: Office for National </a:t>
            </a:r>
            <a:r>
              <a:rPr lang="en-GB" dirty="0" smtClean="0"/>
              <a:t>Statistics.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3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8CE06232-69FD-453D-8EB2-706087A9021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chemeClr val="bg1">
              <a:alpha val="50000"/>
            </a:schemeClr>
          </a:solidFill>
          <a:ln w="25400" cap="sq">
            <a:solidFill>
              <a:schemeClr val="tx1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Overview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Context 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Methodology 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Findings 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Recommendations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3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Context</a:t>
            </a:r>
            <a:endParaRPr lang="en-GB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345332"/>
              </p:ext>
            </p:extLst>
          </p:nvPr>
        </p:nvGraphicFramePr>
        <p:xfrm>
          <a:off x="107504" y="908720"/>
          <a:ext cx="885698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147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5319738" y="2240618"/>
            <a:ext cx="3195611" cy="3195611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692696"/>
            <a:ext cx="3329240" cy="5400600"/>
          </a:xfrm>
        </p:spPr>
        <p:txBody>
          <a:bodyPr>
            <a:normAutofit/>
          </a:bodyPr>
          <a:lstStyle/>
          <a:p>
            <a:endParaRPr lang="en-GB" sz="2000" dirty="0" smtClean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The </a:t>
            </a:r>
            <a:r>
              <a:rPr lang="en-GB" sz="2000" dirty="0">
                <a:solidFill>
                  <a:schemeClr val="bg1"/>
                </a:solidFill>
              </a:rPr>
              <a:t>Evaluation was commissioned by Pact Cymru and conducted in three prisons. 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50 stakeholders were interviewed</a:t>
            </a:r>
            <a:r>
              <a:rPr lang="en-GB" sz="2000" dirty="0" smtClean="0">
                <a:solidFill>
                  <a:schemeClr val="bg1"/>
                </a:solidFill>
              </a:rPr>
              <a:t>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2000" dirty="0">
                <a:solidFill>
                  <a:schemeClr val="bg1"/>
                </a:solidFill>
              </a:rPr>
              <a:t>27 men in prison</a:t>
            </a:r>
          </a:p>
          <a:p>
            <a:pPr lvl="1"/>
            <a:r>
              <a:rPr lang="en-GB" sz="2000" dirty="0">
                <a:solidFill>
                  <a:schemeClr val="bg1"/>
                </a:solidFill>
              </a:rPr>
              <a:t>11 parents in the community</a:t>
            </a:r>
          </a:p>
          <a:p>
            <a:pPr lvl="1"/>
            <a:r>
              <a:rPr lang="en-GB" sz="2000" dirty="0">
                <a:solidFill>
                  <a:schemeClr val="bg1"/>
                </a:solidFill>
              </a:rPr>
              <a:t>8 Family Engagement Workers </a:t>
            </a:r>
          </a:p>
          <a:p>
            <a:pPr lvl="1"/>
            <a:r>
              <a:rPr lang="en-GB" sz="2000" dirty="0">
                <a:solidFill>
                  <a:schemeClr val="bg1"/>
                </a:solidFill>
              </a:rPr>
              <a:t>4 prison staff </a:t>
            </a:r>
          </a:p>
          <a:p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11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65126"/>
            <a:ext cx="8496944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The Evaluation sought to answer six questions based on the project's </a:t>
            </a:r>
            <a:r>
              <a:rPr lang="en-US" b="1" dirty="0" smtClean="0">
                <a:solidFill>
                  <a:schemeClr val="accent1"/>
                </a:solidFill>
              </a:rPr>
              <a:t>aims: 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26779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849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62553"/>
            <a:ext cx="7886700" cy="1325563"/>
          </a:xfrm>
        </p:spPr>
        <p:txBody>
          <a:bodyPr>
            <a:normAutofit/>
          </a:bodyPr>
          <a:lstStyle/>
          <a:p>
            <a:pPr lvl="1" algn="ctr" defTabSz="685800" rtl="0">
              <a:lnSpc>
                <a:spcPct val="90000"/>
              </a:lnSpc>
              <a:spcBef>
                <a:spcPct val="0"/>
              </a:spcBef>
            </a:pPr>
            <a:r>
              <a:rPr lang="en-GB" sz="3100" kern="1200" dirty="0" smtClean="0"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</a:rPr>
              <a:t>Accessing the Project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388116"/>
            <a:ext cx="3886200" cy="52092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GB" sz="2400" i="1" dirty="0" smtClean="0"/>
          </a:p>
          <a:p>
            <a:endParaRPr lang="en-GB" sz="2400" i="1" dirty="0"/>
          </a:p>
          <a:p>
            <a:pPr lvl="1"/>
            <a:r>
              <a:rPr lang="en-GB" sz="2600" dirty="0" smtClean="0"/>
              <a:t>Men coming into prison are informed of the </a:t>
            </a:r>
            <a:r>
              <a:rPr lang="en-GB" sz="2600" dirty="0" smtClean="0"/>
              <a:t>project.</a:t>
            </a:r>
            <a:endParaRPr lang="en-GB" sz="2600" dirty="0" smtClean="0"/>
          </a:p>
          <a:p>
            <a:pPr lvl="1"/>
            <a:endParaRPr lang="en-GB" sz="2600" dirty="0"/>
          </a:p>
          <a:p>
            <a:pPr lvl="1"/>
            <a:endParaRPr lang="en-US" sz="2600" dirty="0" smtClean="0"/>
          </a:p>
          <a:p>
            <a:pPr lvl="1"/>
            <a:r>
              <a:rPr lang="en-US" sz="2600" dirty="0" smtClean="0"/>
              <a:t>There are information posters and flyers in the wings and visiting areas.</a:t>
            </a:r>
            <a:endParaRPr lang="en-GB" sz="26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457700" y="1388116"/>
            <a:ext cx="4434780" cy="520923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sz="2400" b="1" dirty="0" smtClean="0"/>
              <a:t>A Family Engagement Worker:</a:t>
            </a:r>
            <a:endParaRPr lang="en-US" sz="2400" b="1" dirty="0"/>
          </a:p>
          <a:p>
            <a:pPr lvl="1"/>
            <a:r>
              <a:rPr lang="en-US" sz="2000" dirty="0"/>
              <a:t>‘I’ll see the guys in induction to see if they need any help with their families, especially the first timers. </a:t>
            </a:r>
          </a:p>
          <a:p>
            <a:endParaRPr lang="en-GB" dirty="0" smtClean="0"/>
          </a:p>
          <a:p>
            <a:r>
              <a:rPr lang="en-US" sz="2400" b="1" dirty="0"/>
              <a:t>A </a:t>
            </a:r>
            <a:r>
              <a:rPr lang="en-US" sz="2400" b="1" dirty="0" smtClean="0"/>
              <a:t>parent in prison:</a:t>
            </a:r>
            <a:endParaRPr lang="en-US" sz="2400" b="1" dirty="0"/>
          </a:p>
          <a:p>
            <a:pPr lvl="1"/>
            <a:r>
              <a:rPr lang="en-GB" sz="2000" dirty="0" smtClean="0"/>
              <a:t>‘There’s </a:t>
            </a:r>
            <a:r>
              <a:rPr lang="en-GB" sz="2000" dirty="0"/>
              <a:t>signposting all around the prison and obviously, the girls [FEWs] are constantly round the wings. I mean they constantly there always around …they’re making sure that everyone’s family ties are kept basically’. </a:t>
            </a:r>
          </a:p>
        </p:txBody>
      </p:sp>
    </p:spTree>
    <p:extLst>
      <p:ext uri="{BB962C8B-B14F-4D97-AF65-F5344CB8AC3E}">
        <p14:creationId xmlns:p14="http://schemas.microsoft.com/office/powerpoint/2010/main" val="54976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3600" b="1" i="1" dirty="0">
                <a:effectLst>
                  <a:outerShdw sx="0" sy="0">
                    <a:srgbClr val="000000"/>
                  </a:outerShdw>
                </a:effectLst>
              </a:rPr>
              <a:t>How does the project help parents in prison engage with their families from prison? </a:t>
            </a:r>
            <a:r>
              <a:rPr lang="en-GB" sz="1400" dirty="0">
                <a:effectLst>
                  <a:outerShdw sx="0" sy="0">
                    <a:srgbClr val="000000"/>
                  </a:outerShdw>
                </a:effectLst>
              </a:rPr>
              <a:t/>
            </a:r>
            <a:br>
              <a:rPr lang="en-GB" sz="1400" dirty="0">
                <a:effectLst>
                  <a:outerShdw sx="0" sy="0">
                    <a:srgbClr val="000000"/>
                  </a:outerShdw>
                </a:effectLst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690690"/>
            <a:ext cx="4104456" cy="483465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endParaRPr lang="en-GB" sz="2400" b="1" dirty="0" smtClean="0"/>
          </a:p>
          <a:p>
            <a:r>
              <a:rPr lang="en-GB" sz="2600" b="1" dirty="0" smtClean="0"/>
              <a:t>The project increases frequency </a:t>
            </a:r>
            <a:r>
              <a:rPr lang="en-GB" sz="2600" b="1" dirty="0"/>
              <a:t>of </a:t>
            </a:r>
            <a:r>
              <a:rPr lang="en-GB" sz="2600" b="1" dirty="0" smtClean="0"/>
              <a:t>contact -</a:t>
            </a:r>
          </a:p>
          <a:p>
            <a:endParaRPr lang="en-GB" sz="2400" b="1" dirty="0" smtClean="0"/>
          </a:p>
          <a:p>
            <a:pPr lvl="1"/>
            <a:r>
              <a:rPr lang="en-GB" sz="2600" dirty="0" smtClean="0"/>
              <a:t>Strengthens relationships</a:t>
            </a:r>
          </a:p>
          <a:p>
            <a:pPr lvl="1"/>
            <a:endParaRPr lang="en-GB" sz="2600" dirty="0" smtClean="0"/>
          </a:p>
          <a:p>
            <a:pPr lvl="1"/>
            <a:r>
              <a:rPr lang="en-GB" sz="2600" dirty="0" smtClean="0"/>
              <a:t> Provides family-friendly alternatives </a:t>
            </a:r>
            <a:r>
              <a:rPr lang="en-GB" sz="2600" dirty="0"/>
              <a:t>to normal prison visits </a:t>
            </a:r>
            <a:endParaRPr lang="en-GB" sz="2600" dirty="0" smtClean="0"/>
          </a:p>
          <a:p>
            <a:pPr lvl="1"/>
            <a:endParaRPr lang="en-GB" sz="2600" dirty="0"/>
          </a:p>
          <a:p>
            <a:pPr lvl="1"/>
            <a:r>
              <a:rPr lang="en-GB" sz="2600" dirty="0" smtClean="0"/>
              <a:t>Evokes </a:t>
            </a:r>
            <a:r>
              <a:rPr lang="en-GB" sz="2600" dirty="0"/>
              <a:t>a sense of normality in an abnormal setting </a:t>
            </a:r>
            <a:endParaRPr lang="en-GB" sz="2600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4850" y="1690689"/>
            <a:ext cx="4377630" cy="48346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endParaRPr lang="en-GB" sz="2400" b="1" dirty="0" smtClean="0"/>
          </a:p>
          <a:p>
            <a:r>
              <a:rPr lang="en-GB" sz="2600" b="1" dirty="0" smtClean="0"/>
              <a:t>A parent in prison: </a:t>
            </a:r>
          </a:p>
          <a:p>
            <a:endParaRPr lang="en-GB" sz="2400" b="1" dirty="0" smtClean="0"/>
          </a:p>
          <a:p>
            <a:pPr lvl="1"/>
            <a:r>
              <a:rPr lang="en-GB" sz="2400" dirty="0" smtClean="0"/>
              <a:t>‘</a:t>
            </a:r>
            <a:r>
              <a:rPr lang="en-GB" sz="2400" dirty="0"/>
              <a:t>It [access to </a:t>
            </a:r>
            <a:r>
              <a:rPr lang="en-GB" sz="2400" dirty="0" smtClean="0"/>
              <a:t>visits</a:t>
            </a:r>
            <a:r>
              <a:rPr lang="en-GB" sz="2400" dirty="0"/>
              <a:t>] has increased the relationship with my partner. It gives me more of an opportunity to keep in contact with her and my little girl as well. So, it’s always a positive type of thing –  it’s just more time – the time helps. </a:t>
            </a:r>
            <a:r>
              <a:rPr lang="en-GB" sz="2400" i="1" dirty="0"/>
              <a:t>I can get a better bond with my girlfriend and my daughter. </a:t>
            </a:r>
            <a:r>
              <a:rPr lang="en-GB" sz="2400" dirty="0"/>
              <a:t>Obviously, she’s still young [5 months] but it’s still nice to see her’.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20000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387424"/>
            <a:ext cx="8870264" cy="1796752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2700" b="1" i="1" dirty="0" smtClean="0"/>
              <a:t>How </a:t>
            </a:r>
            <a:r>
              <a:rPr lang="en-GB" sz="2700" b="1" i="1" dirty="0"/>
              <a:t>does the project improve the behaviour of parents </a:t>
            </a:r>
            <a:r>
              <a:rPr lang="en-GB" sz="2700" b="1" i="1" dirty="0" smtClean="0"/>
              <a:t/>
            </a:r>
            <a:br>
              <a:rPr lang="en-GB" sz="2700" b="1" i="1" dirty="0" smtClean="0"/>
            </a:br>
            <a:r>
              <a:rPr lang="en-GB" sz="2700" b="1" i="1" dirty="0" smtClean="0"/>
              <a:t>in </a:t>
            </a:r>
            <a:r>
              <a:rPr lang="en-GB" sz="2700" b="1" i="1" dirty="0"/>
              <a:t>prison?  </a:t>
            </a:r>
            <a:r>
              <a:rPr lang="en-GB" b="1" i="1" dirty="0"/>
              <a:t/>
            </a:r>
            <a:br>
              <a:rPr lang="en-GB" b="1" i="1" dirty="0"/>
            </a:br>
            <a:endParaRPr lang="en-GB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60238" y="1409328"/>
            <a:ext cx="6048672" cy="526003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endParaRPr lang="en-GB" b="1" dirty="0"/>
          </a:p>
          <a:p>
            <a:r>
              <a:rPr lang="en-GB" b="1" dirty="0"/>
              <a:t>A </a:t>
            </a:r>
            <a:r>
              <a:rPr lang="en-GB" b="1" dirty="0" smtClean="0"/>
              <a:t>parent </a:t>
            </a:r>
            <a:r>
              <a:rPr lang="en-GB" b="1" dirty="0"/>
              <a:t>in prison</a:t>
            </a:r>
            <a:r>
              <a:rPr lang="en-GB" b="1" dirty="0" smtClean="0"/>
              <a:t>:</a:t>
            </a:r>
            <a:endParaRPr lang="en-GB" b="1" dirty="0"/>
          </a:p>
          <a:p>
            <a:pPr lvl="1"/>
            <a:r>
              <a:rPr lang="en-GB" dirty="0"/>
              <a:t>Two hours with your family just having to feel normal for them two hours, not feeling like you’re in a prison, </a:t>
            </a:r>
            <a:r>
              <a:rPr lang="mr-IN" dirty="0" smtClean="0"/>
              <a:t>…</a:t>
            </a:r>
            <a:r>
              <a:rPr lang="en-GB" dirty="0" smtClean="0"/>
              <a:t>it </a:t>
            </a:r>
            <a:r>
              <a:rPr lang="en-GB" dirty="0"/>
              <a:t>can change the whole </a:t>
            </a:r>
            <a:r>
              <a:rPr lang="en-GB" dirty="0" smtClean="0"/>
              <a:t>mood </a:t>
            </a:r>
            <a:r>
              <a:rPr lang="mr-IN" dirty="0" smtClean="0"/>
              <a:t>…</a:t>
            </a:r>
            <a:r>
              <a:rPr lang="en-GB" dirty="0" smtClean="0"/>
              <a:t> </a:t>
            </a:r>
            <a:r>
              <a:rPr lang="en-GB" dirty="0"/>
              <a:t>the way I felt when I left the family day visit that day, wow! I have a big smile on my face, head up high, smiling, like not even stressed, you know what I mean? I felt happy.  Obviously because if I know that I’ve just seen my family and all, they’re happy and I’m happy, I’m getting along with everyone [in prison] </a:t>
            </a:r>
            <a:endParaRPr lang="en-GB" dirty="0" smtClean="0"/>
          </a:p>
          <a:p>
            <a:pPr lvl="1"/>
            <a:endParaRPr lang="en-GB" dirty="0"/>
          </a:p>
          <a:p>
            <a:r>
              <a:rPr lang="en-GB" b="1" dirty="0" smtClean="0"/>
              <a:t>A Prison Officer: </a:t>
            </a:r>
          </a:p>
          <a:p>
            <a:pPr lvl="1"/>
            <a:r>
              <a:rPr lang="mr-IN" dirty="0" smtClean="0"/>
              <a:t>…</a:t>
            </a:r>
            <a:r>
              <a:rPr lang="en-GB" dirty="0" smtClean="0"/>
              <a:t>[the visits] make </a:t>
            </a:r>
            <a:r>
              <a:rPr lang="en-GB" dirty="0"/>
              <a:t>it easier for everybody.  Everyone gets to be relaxed which is what you want. [There are] no problems, just totally different, relaxed. When they go back [after the visit] they’re very different: calm, happy, relaxed, et cetera, you know, regular, good emotions </a:t>
            </a:r>
            <a:r>
              <a:rPr lang="en-GB" dirty="0" smtClean="0"/>
              <a:t>only</a:t>
            </a:r>
            <a:r>
              <a:rPr lang="en-GB" dirty="0"/>
              <a:t>.</a:t>
            </a:r>
          </a:p>
          <a:p>
            <a:endParaRPr lang="en-GB" b="1" dirty="0" smtClean="0"/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half" idx="2"/>
          </p:nvPr>
        </p:nvSpPr>
        <p:spPr>
          <a:xfrm>
            <a:off x="179512" y="2061592"/>
            <a:ext cx="2448272" cy="424772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GB" sz="2800" b="1" dirty="0" smtClean="0"/>
              <a:t>The project:</a:t>
            </a:r>
          </a:p>
          <a:p>
            <a:endParaRPr lang="en-GB" sz="2800" b="1" dirty="0" smtClean="0"/>
          </a:p>
          <a:p>
            <a:pPr marL="800100" lvl="1" indent="-457200">
              <a:buFont typeface="Arial" charset="0"/>
              <a:buChar char="•"/>
            </a:pPr>
            <a:r>
              <a:rPr lang="en-GB" sz="2650" dirty="0" smtClean="0"/>
              <a:t>Enhances </a:t>
            </a:r>
            <a:r>
              <a:rPr lang="en-GB" sz="2650" dirty="0"/>
              <a:t>emotional wellbeing </a:t>
            </a:r>
            <a:endParaRPr lang="en-GB" sz="2650" dirty="0" smtClean="0"/>
          </a:p>
          <a:p>
            <a:pPr marL="800100" lvl="1" indent="-457200">
              <a:buFont typeface="Arial" charset="0"/>
              <a:buChar char="•"/>
            </a:pPr>
            <a:endParaRPr lang="en-GB" sz="2650" dirty="0"/>
          </a:p>
          <a:p>
            <a:pPr marL="800100" lvl="1" indent="-457200">
              <a:buFont typeface="Arial" charset="0"/>
              <a:buChar char="•"/>
            </a:pPr>
            <a:r>
              <a:rPr lang="en-US" sz="2650" dirty="0" smtClean="0"/>
              <a:t>Improves </a:t>
            </a:r>
            <a:r>
              <a:rPr lang="en-US" sz="2650" dirty="0"/>
              <a:t>behaviour </a:t>
            </a:r>
            <a:endParaRPr lang="en-GB" sz="2650" dirty="0"/>
          </a:p>
        </p:txBody>
      </p:sp>
    </p:spTree>
    <p:extLst>
      <p:ext uri="{BB962C8B-B14F-4D97-AF65-F5344CB8AC3E}">
        <p14:creationId xmlns:p14="http://schemas.microsoft.com/office/powerpoint/2010/main" val="137717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384" y="188640"/>
            <a:ext cx="7886700" cy="1119658"/>
          </a:xfrm>
        </p:spPr>
        <p:txBody>
          <a:bodyPr>
            <a:normAutofit fontScale="90000"/>
          </a:bodyPr>
          <a:lstStyle/>
          <a:p>
            <a:pPr algn="ctr"/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i="1" dirty="0"/>
              <a:t/>
            </a:r>
            <a:br>
              <a:rPr lang="en-GB" i="1" dirty="0"/>
            </a:br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i="1" dirty="0"/>
              <a:t/>
            </a:r>
            <a:br>
              <a:rPr lang="en-GB" i="1" dirty="0"/>
            </a:br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b="1" dirty="0"/>
              <a:t>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3100" b="1" i="1" dirty="0" smtClean="0"/>
              <a:t>How </a:t>
            </a:r>
            <a:r>
              <a:rPr lang="en-GB" sz="3100" b="1" i="1" dirty="0"/>
              <a:t>does the project </a:t>
            </a:r>
            <a:r>
              <a:rPr lang="en-US" sz="3100" b="1" i="1" dirty="0"/>
              <a:t>direct service users to relevant sources of support?</a:t>
            </a:r>
            <a:r>
              <a:rPr lang="en-GB" sz="3100" i="1" dirty="0"/>
              <a:t/>
            </a:r>
            <a:br>
              <a:rPr lang="en-GB" sz="3100" i="1" dirty="0"/>
            </a:br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i="1" dirty="0"/>
              <a:t/>
            </a:r>
            <a:br>
              <a:rPr lang="en-GB" i="1" dirty="0"/>
            </a:br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i="1" dirty="0"/>
              <a:t/>
            </a:r>
            <a:br>
              <a:rPr lang="en-GB" i="1" dirty="0"/>
            </a:br>
            <a:r>
              <a:rPr lang="en-GB" i="1" dirty="0" smtClean="0"/>
              <a:t/>
            </a:r>
            <a:br>
              <a:rPr lang="en-GB" i="1" dirty="0" smtClean="0"/>
            </a:br>
            <a:r>
              <a:rPr lang="en-GB" i="1" dirty="0"/>
              <a:t/>
            </a:r>
            <a:br>
              <a:rPr lang="en-GB" i="1" dirty="0"/>
            </a:br>
            <a:r>
              <a:rPr lang="en-GB" i="1" dirty="0" smtClean="0"/>
              <a:t/>
            </a:r>
            <a:br>
              <a:rPr lang="en-GB" i="1" dirty="0" smtClean="0"/>
            </a:br>
            <a:endParaRPr lang="en-GB" i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42082"/>
              </p:ext>
            </p:extLst>
          </p:nvPr>
        </p:nvGraphicFramePr>
        <p:xfrm>
          <a:off x="1259632" y="1124744"/>
          <a:ext cx="7599581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506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6555</TotalTime>
  <Words>1634</Words>
  <Application>Microsoft Macintosh PowerPoint</Application>
  <PresentationFormat>On-screen Show (4:3)</PresentationFormat>
  <Paragraphs>178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Calibri Light</vt:lpstr>
      <vt:lpstr>Mangal</vt:lpstr>
      <vt:lpstr>Times New Roman</vt:lpstr>
      <vt:lpstr>Arial</vt:lpstr>
      <vt:lpstr>Office Theme</vt:lpstr>
      <vt:lpstr>PowerPoint Presentation</vt:lpstr>
      <vt:lpstr>Overview </vt:lpstr>
      <vt:lpstr>Context</vt:lpstr>
      <vt:lpstr>PowerPoint Presentation</vt:lpstr>
      <vt:lpstr>The Evaluation sought to answer six questions based on the project's aims: </vt:lpstr>
      <vt:lpstr>Accessing the Project </vt:lpstr>
      <vt:lpstr>How does the project help parents in prison engage with their families from prison?  </vt:lpstr>
      <vt:lpstr> How does the project improve the behaviour of parents  in prison?   </vt:lpstr>
      <vt:lpstr>        How does the project direct service users to relevant sources of support?        </vt:lpstr>
      <vt:lpstr>FEWs describing some of the services provided </vt:lpstr>
      <vt:lpstr>Service users describing some of the services provided </vt:lpstr>
      <vt:lpstr>How does the project support resettlement plans?</vt:lpstr>
      <vt:lpstr>SOME OBSTACLES </vt:lpstr>
      <vt:lpstr>FEWS describing obstacles to implementation </vt:lpstr>
      <vt:lpstr>How are the processes of delivering the project associated with its key objectives? </vt:lpstr>
      <vt:lpstr>PowerPoint Presentation</vt:lpstr>
      <vt:lpstr>PowerPoint Presentation</vt:lpstr>
      <vt:lpstr>The Final Question &amp; Recommendations </vt:lpstr>
      <vt:lpstr>References 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ASC214  APPLIED CRIMINAL JUSTICE</dc:title>
  <dc:creator>Dr Pam Ugwudike</dc:creator>
  <cp:lastModifiedBy>Pamela Ugwudike</cp:lastModifiedBy>
  <cp:revision>608</cp:revision>
  <cp:lastPrinted>2016-03-10T17:03:30Z</cp:lastPrinted>
  <dcterms:created xsi:type="dcterms:W3CDTF">2012-10-29T13:54:55Z</dcterms:created>
  <dcterms:modified xsi:type="dcterms:W3CDTF">2017-11-26T16:20:00Z</dcterms:modified>
</cp:coreProperties>
</file>