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25F9D-FD0D-43F6-ADBF-E4945CDE6A2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BB867-333F-4E0C-9A8E-CE0B617A5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B867-333F-4E0C-9A8E-CE0B617A5F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7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B867-333F-4E0C-9A8E-CE0B617A5F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0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B867-333F-4E0C-9A8E-CE0B617A5F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9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B867-333F-4E0C-9A8E-CE0B617A5F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611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B867-333F-4E0C-9A8E-CE0B617A5F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07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04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2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1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9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76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5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1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9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3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0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2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DDD9-4D19-440F-B3DD-8923D10273CD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://www.google.co.uk/url?sa=i&amp;rct=j&amp;q=&amp;esrc=s&amp;source=images&amp;cd=&amp;cad=rja&amp;uact=8&amp;ved=2ahUKEwjN1dTZ5pbZAhVGIMAKHaYrCN8QjRx6BAgAEAY&amp;url=http://www.transair.co.uk/sp%2BPeltor-Headsets-Peltor-Kids-Ear-Defenders%2B1502&amp;psig=AOvVaw2ulWchZgBkadRjYfnKs-ZR&amp;ust=151819589452755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.uk/url?sa=i&amp;rct=j&amp;q=&amp;esrc=s&amp;source=images&amp;cd=&amp;cad=rja&amp;uact=8&amp;ved=2ahUKEwjCytT_5pbZAhXnBsAKHYZSCssQjRx6BAgAEAY&amp;url=http://www.cahust.com/27-images-of-handmade-quilts-download_11/&amp;psig=AOvVaw1nqI2ESOBzBDwvfnLHMq13&amp;ust=1518195974540330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458200" cy="252028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Delivering effective visiting services: a families’ journey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700" b="1" dirty="0" smtClean="0"/>
              <a:t>Lee Stephenson, Jigsaw</a:t>
            </a:r>
            <a:br>
              <a:rPr lang="en-GB" sz="2700" b="1" dirty="0" smtClean="0"/>
            </a:br>
            <a:r>
              <a:rPr lang="en-GB" sz="2700" b="1" dirty="0" smtClean="0"/>
              <a:t>Polly Wright, Barnardo’s</a:t>
            </a:r>
            <a:endParaRPr lang="en-GB" sz="27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80" y="4234780"/>
            <a:ext cx="2407207" cy="227687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932040" y="4725144"/>
            <a:ext cx="2734281" cy="127783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9681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Ensure families know their voices have been heard and provide feedback on actions taken.</a:t>
            </a:r>
            <a:endParaRPr lang="en-GB" sz="2400" i="1" dirty="0"/>
          </a:p>
          <a:p>
            <a:pPr marL="400050" lvl="1" indent="0">
              <a:buNone/>
            </a:pPr>
            <a:r>
              <a:rPr lang="en-GB" sz="1700" i="1" dirty="0">
                <a:solidFill>
                  <a:srgbClr val="92D050"/>
                </a:solidFill>
              </a:rPr>
              <a:t>“Everything that has been suggested has been implemented: coffee and tea facilities, playing cards and </a:t>
            </a:r>
            <a:r>
              <a:rPr lang="en-GB" sz="1700" i="1" dirty="0" err="1">
                <a:solidFill>
                  <a:srgbClr val="92D050"/>
                </a:solidFill>
              </a:rPr>
              <a:t>lego</a:t>
            </a:r>
            <a:r>
              <a:rPr lang="en-GB" sz="1700" i="1" dirty="0">
                <a:solidFill>
                  <a:srgbClr val="92D050"/>
                </a:solidFill>
              </a:rPr>
              <a:t> for the older children, letter writing packs, etc. It’s great to see that our wishes are being considered.” </a:t>
            </a:r>
            <a:r>
              <a:rPr lang="en-GB" sz="1700" dirty="0"/>
              <a:t>Relative of prisoner</a:t>
            </a:r>
          </a:p>
          <a:p>
            <a:r>
              <a:rPr lang="en-GB" sz="2400" dirty="0"/>
              <a:t>Consistent monitoring to understand who is visiting and what their needs are.</a:t>
            </a:r>
          </a:p>
          <a:p>
            <a:r>
              <a:rPr lang="en-GB" sz="2400" dirty="0"/>
              <a:t>Part of the prison delivery plan (HMIP)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7678"/>
            <a:ext cx="1203603" cy="11384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092280" y="328001"/>
            <a:ext cx="1772669" cy="91779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1864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05" y="170080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/>
              <a:t>Acknowledgment that visit centre resources/buildings are </a:t>
            </a:r>
            <a:r>
              <a:rPr lang="en-GB" sz="2000" b="1" dirty="0" smtClean="0"/>
              <a:t>different from one site to another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Access to </a:t>
            </a:r>
            <a:r>
              <a:rPr lang="en-GB" sz="2000" b="1" dirty="0" smtClean="0"/>
              <a:t>support and information in a safe and supportive environment</a:t>
            </a:r>
            <a:r>
              <a:rPr lang="en-GB" sz="2000" dirty="0" smtClean="0"/>
              <a:t> should be available on </a:t>
            </a:r>
            <a:r>
              <a:rPr lang="en-GB" sz="2000" i="1" dirty="0" smtClean="0"/>
              <a:t>every </a:t>
            </a:r>
            <a:r>
              <a:rPr lang="en-GB" sz="2000" dirty="0" smtClean="0"/>
              <a:t>visitor journey regardless of resource available.</a:t>
            </a:r>
          </a:p>
          <a:p>
            <a:r>
              <a:rPr lang="en-GB" sz="2000" dirty="0" smtClean="0"/>
              <a:t>The visitor journey is often the </a:t>
            </a:r>
            <a:r>
              <a:rPr lang="en-GB" sz="2000" b="1" dirty="0" smtClean="0"/>
              <a:t>only insight into the prison service</a:t>
            </a:r>
            <a:r>
              <a:rPr lang="en-GB" sz="2000" dirty="0" smtClean="0"/>
              <a:t> –  can impact on a visitors perception of how their loved one is being cared for. </a:t>
            </a:r>
          </a:p>
          <a:p>
            <a:r>
              <a:rPr lang="en-GB" sz="2000" dirty="0" smtClean="0"/>
              <a:t>Visitors are much </a:t>
            </a:r>
            <a:r>
              <a:rPr lang="en-GB" sz="2000" b="1" dirty="0" smtClean="0"/>
              <a:t>more likely to stay in contact with an offender</a:t>
            </a:r>
            <a:r>
              <a:rPr lang="en-GB" sz="2000" dirty="0" smtClean="0"/>
              <a:t> if their visiting experience is a positive one.</a:t>
            </a:r>
          </a:p>
          <a:p>
            <a:r>
              <a:rPr lang="en-GB" sz="2000" dirty="0" smtClean="0"/>
              <a:t>Visit centres provide a valuable way for </a:t>
            </a:r>
            <a:r>
              <a:rPr lang="en-GB" sz="2000" b="1" dirty="0" smtClean="0"/>
              <a:t>prison to communicate and share information with offenders’ families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92D050"/>
                </a:solidFill>
              </a:rPr>
              <a:t>“I was nervous about bringing my 2 year old son, but when I came alone and saw the other children </a:t>
            </a:r>
            <a:r>
              <a:rPr lang="en-GB" sz="2000" i="1" dirty="0" smtClean="0">
                <a:solidFill>
                  <a:srgbClr val="92D050"/>
                </a:solidFill>
              </a:rPr>
              <a:t>playing, I </a:t>
            </a:r>
            <a:r>
              <a:rPr lang="en-GB" sz="2000" i="1" dirty="0">
                <a:solidFill>
                  <a:srgbClr val="92D050"/>
                </a:solidFill>
              </a:rPr>
              <a:t>was encouraged to bring him.  I’m so glad I did.  He has had such a wonderful time playing with his dad”</a:t>
            </a:r>
            <a:r>
              <a:rPr lang="en-GB" sz="2000" dirty="0">
                <a:solidFill>
                  <a:srgbClr val="92D050"/>
                </a:solidFill>
              </a:rPr>
              <a:t> </a:t>
            </a:r>
            <a:r>
              <a:rPr lang="en-GB" sz="2000" dirty="0" smtClean="0">
                <a:solidFill>
                  <a:srgbClr val="92D050"/>
                </a:solidFill>
              </a:rPr>
              <a:t> </a:t>
            </a:r>
            <a:r>
              <a:rPr lang="en-GB" sz="2000" dirty="0" smtClean="0"/>
              <a:t>Prisoner’s partner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8" y="260648"/>
            <a:ext cx="1203603" cy="11384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948264" y="368204"/>
            <a:ext cx="1772669" cy="91779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6068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olly.wright\AppData\Local\Microsoft\Windows\Temporary Internet Files\Content.Outlook\IXRWT7KB\IMG_01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9496" r="14445" b="12323"/>
          <a:stretch/>
        </p:blipFill>
        <p:spPr bwMode="auto">
          <a:xfrm>
            <a:off x="6876256" y="1415110"/>
            <a:ext cx="2191008" cy="29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Arrival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122913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 smtClean="0"/>
              <a:t>Environment is accessible,</a:t>
            </a:r>
            <a:r>
              <a:rPr lang="en-GB" sz="2200" dirty="0" smtClean="0"/>
              <a:t> </a:t>
            </a:r>
            <a:r>
              <a:rPr lang="en-GB" sz="2600" dirty="0" smtClean="0"/>
              <a:t>clean, safe, warm, dry</a:t>
            </a:r>
            <a:r>
              <a:rPr lang="en-GB" sz="2600" dirty="0"/>
              <a:t> </a:t>
            </a:r>
            <a:r>
              <a:rPr lang="en-GB" sz="2600" dirty="0" smtClean="0"/>
              <a:t>and clearly sign posted.</a:t>
            </a:r>
          </a:p>
          <a:p>
            <a:r>
              <a:rPr lang="en-GB" sz="2600" dirty="0" smtClean="0"/>
              <a:t>Basic provision:</a:t>
            </a:r>
          </a:p>
          <a:p>
            <a:pPr lvl="1"/>
            <a:r>
              <a:rPr lang="en-GB" sz="2600" dirty="0" smtClean="0"/>
              <a:t>Toilets</a:t>
            </a:r>
          </a:p>
          <a:p>
            <a:pPr lvl="1"/>
            <a:r>
              <a:rPr lang="en-GB" sz="2600" dirty="0" smtClean="0"/>
              <a:t>Refreshments</a:t>
            </a:r>
          </a:p>
          <a:p>
            <a:pPr lvl="1"/>
            <a:r>
              <a:rPr lang="en-GB" sz="2600" dirty="0" smtClean="0"/>
              <a:t>Lockers</a:t>
            </a:r>
          </a:p>
          <a:p>
            <a:pPr lvl="1"/>
            <a:r>
              <a:rPr lang="en-GB" sz="2600" dirty="0" smtClean="0"/>
              <a:t>Seating</a:t>
            </a:r>
          </a:p>
          <a:p>
            <a:pPr lvl="1"/>
            <a:r>
              <a:rPr lang="en-GB" sz="2600" dirty="0" smtClean="0"/>
              <a:t>Regular cleaning</a:t>
            </a:r>
          </a:p>
          <a:p>
            <a:pPr lvl="1"/>
            <a:r>
              <a:rPr lang="en-GB" sz="2600" dirty="0" smtClean="0"/>
              <a:t>Play provision (safe and clean)</a:t>
            </a:r>
          </a:p>
          <a:p>
            <a:pPr lvl="1"/>
            <a:r>
              <a:rPr lang="en-GB" sz="2600" dirty="0" smtClean="0"/>
              <a:t>Telephone helpline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8" y="260648"/>
            <a:ext cx="1203603" cy="113843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6948264" y="368204"/>
            <a:ext cx="1772669" cy="9177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4035"/>
            <a:ext cx="3144821" cy="209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polly.wright\AppData\Local\Microsoft\Windows\Temporary Internet Files\Content.Outlook\IXRWT7KB\IMG_345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3" t="11521" r="20486" b="29968"/>
          <a:stretch/>
        </p:blipFill>
        <p:spPr bwMode="auto">
          <a:xfrm>
            <a:off x="4716016" y="2389539"/>
            <a:ext cx="2402755" cy="19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en-GB" sz="2000" dirty="0"/>
              <a:t>Consider fund raising </a:t>
            </a:r>
            <a:r>
              <a:rPr lang="en-GB" sz="2000" dirty="0" smtClean="0"/>
              <a:t>activities, approaching organisations for donations </a:t>
            </a:r>
            <a:r>
              <a:rPr lang="en-GB" sz="2000" dirty="0"/>
              <a:t>and small capital grants for enhancing environment, such as:</a:t>
            </a:r>
          </a:p>
          <a:p>
            <a:pPr lvl="1"/>
            <a:r>
              <a:rPr lang="en-GB" sz="2000" dirty="0"/>
              <a:t>Computers to support booking in and </a:t>
            </a:r>
            <a:r>
              <a:rPr lang="en-GB" sz="2000" dirty="0" smtClean="0"/>
              <a:t>signposting</a:t>
            </a:r>
            <a:endParaRPr lang="en-GB" sz="2000" dirty="0"/>
          </a:p>
          <a:p>
            <a:pPr lvl="1"/>
            <a:r>
              <a:rPr lang="en-GB" sz="2000" dirty="0"/>
              <a:t>Play equipment to engage all ages of </a:t>
            </a:r>
            <a:r>
              <a:rPr lang="en-GB" sz="2000" dirty="0" smtClean="0"/>
              <a:t>children</a:t>
            </a:r>
          </a:p>
          <a:p>
            <a:pPr lvl="1"/>
            <a:r>
              <a:rPr lang="en-GB" sz="2000" dirty="0" smtClean="0"/>
              <a:t>Equipment for sensory packs to support children with disabilities and/or sensory impairments</a:t>
            </a:r>
            <a:endParaRPr lang="en-GB" sz="2000" dirty="0"/>
          </a:p>
          <a:p>
            <a:endParaRPr lang="en-GB" sz="2400" dirty="0"/>
          </a:p>
        </p:txBody>
      </p:sp>
      <p:pic>
        <p:nvPicPr>
          <p:cNvPr id="1027" name="Picture 3" descr="C:\Users\polly.wright\AppData\Local\Microsoft\Windows\Temporary Internet Files\Content.Outlook\IXRWT7KB\IMG_3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0" y="3140968"/>
            <a:ext cx="2958567" cy="221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lly.wright\AppData\Local\Microsoft\Windows\Temporary Internet Files\Content.Outlook\IXRWT7KB\IMG_3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22" y="3717032"/>
            <a:ext cx="2892826" cy="216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ear defenders for childr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Image result for ear defenders for childr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quilt handmade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4" descr="Image result for quilt handmade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81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6" descr="Image result for quilt handmade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06375" y="-1638300"/>
            <a:ext cx="4981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8" descr="Image result for quilt handmade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58775" y="-1485900"/>
            <a:ext cx="4981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C:\Users\polly.wright\AppData\Local\Microsoft\Windows\Temporary Internet Files\Content.Outlook\IXRWT7KB\IMG_0392 - Co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4" y="3573016"/>
            <a:ext cx="3297198" cy="21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ear defenders for childre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78" y="3140968"/>
            <a:ext cx="1896144" cy="18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529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Identifiable support staff and volunteers (uniform, ‘who we are’ posters)</a:t>
            </a:r>
          </a:p>
          <a:p>
            <a:r>
              <a:rPr lang="en-GB" dirty="0" smtClean="0"/>
              <a:t>Friendly, welcoming</a:t>
            </a:r>
            <a:r>
              <a:rPr lang="en-GB" dirty="0"/>
              <a:t> </a:t>
            </a:r>
            <a:r>
              <a:rPr lang="en-GB" dirty="0" smtClean="0"/>
              <a:t>and polite (both VCS staff and prison staff)</a:t>
            </a:r>
          </a:p>
          <a:p>
            <a:r>
              <a:rPr lang="en-GB" dirty="0" smtClean="0"/>
              <a:t>Challenge the stigma and isolation that many families will feel in their communities. </a:t>
            </a:r>
            <a:endParaRPr lang="en-GB" dirty="0"/>
          </a:p>
          <a:p>
            <a:endParaRPr lang="en-GB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sz="2600" i="1" dirty="0" smtClean="0">
                <a:solidFill>
                  <a:srgbClr val="92D050"/>
                </a:solidFill>
              </a:rPr>
              <a:t>“I </a:t>
            </a:r>
            <a:r>
              <a:rPr lang="en-GB" sz="2600" i="1" dirty="0">
                <a:solidFill>
                  <a:srgbClr val="92D050"/>
                </a:solidFill>
              </a:rPr>
              <a:t>have found it very helpful having someone I can talk to about my worries when I arrive, as I’ve been very anxious.  It has meant that my visit with my son has gone better as I have been more relaxed when I enter the Visits Hall”  </a:t>
            </a:r>
            <a:endParaRPr lang="en-GB" sz="2600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sz="2600" dirty="0" smtClean="0"/>
              <a:t>Mum </a:t>
            </a:r>
            <a:r>
              <a:rPr lang="en-GB" sz="2600" dirty="0"/>
              <a:t>of prisoner</a:t>
            </a:r>
          </a:p>
          <a:p>
            <a:pPr marL="0" indent="0">
              <a:buNone/>
            </a:pPr>
            <a:endParaRPr lang="en-GB" sz="26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sz="2600" i="1" dirty="0">
                <a:solidFill>
                  <a:srgbClr val="92D050"/>
                </a:solidFill>
              </a:rPr>
              <a:t>“The visitors seem more relaxed and less agitated. I feel like there is less risk of aggression or confrontation. Before, visitors would get frustrated but now there is someone to listen and answer their questions”</a:t>
            </a:r>
            <a:r>
              <a:rPr lang="en-GB" sz="2600" dirty="0">
                <a:solidFill>
                  <a:srgbClr val="92D050"/>
                </a:solidFill>
              </a:rPr>
              <a:t> </a:t>
            </a:r>
            <a:r>
              <a:rPr lang="en-GB" sz="2600" dirty="0"/>
              <a:t>OSG, Prison Staff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8" y="260648"/>
            <a:ext cx="1203603" cy="11384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948264" y="368204"/>
            <a:ext cx="1772669" cy="9177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26" name="Picture 2" descr="http://livelink.barnardos.org.uk/otcs/llisapi.dll/276836929/IMG_0178.JPG?func=doc.Fetch&amp;nodeid=27683692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r="8855" b="17271"/>
          <a:stretch/>
        </p:blipFill>
        <p:spPr bwMode="auto">
          <a:xfrm rot="5400000">
            <a:off x="6457301" y="1961981"/>
            <a:ext cx="275459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Need to consider whole process from arrival, to booking-in, through security and into visit hall.</a:t>
            </a:r>
          </a:p>
          <a:p>
            <a:r>
              <a:rPr lang="en-GB" sz="2400" dirty="0" smtClean="0"/>
              <a:t>How do visit centre staff support families through the whole process?</a:t>
            </a:r>
          </a:p>
          <a:p>
            <a:r>
              <a:rPr lang="en-GB" sz="2400" dirty="0" smtClean="0"/>
              <a:t>Is it family-focused the whole way through?</a:t>
            </a:r>
          </a:p>
          <a:p>
            <a:r>
              <a:rPr lang="en-GB" sz="2400" dirty="0" smtClean="0"/>
              <a:t>Does it help to address waiting times, anxiety, stress </a:t>
            </a:r>
            <a:r>
              <a:rPr lang="en-GB" sz="2400" dirty="0" err="1" smtClean="0"/>
              <a:t>etc</a:t>
            </a:r>
            <a:r>
              <a:rPr lang="en-GB" sz="2400" dirty="0" smtClean="0"/>
              <a:t>?</a:t>
            </a:r>
          </a:p>
          <a:p>
            <a:r>
              <a:rPr lang="en-GB" sz="2400" dirty="0" smtClean="0"/>
              <a:t>Is the process clearly communicated to visitors on arrival?</a:t>
            </a:r>
          </a:p>
          <a:p>
            <a:r>
              <a:rPr lang="en-GB" sz="2400" dirty="0" smtClean="0"/>
              <a:t>Can the visit centre services be used to support families through other processes too e.g. to meet family members upon release?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8" y="260648"/>
            <a:ext cx="1203603" cy="11384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48264" y="368204"/>
            <a:ext cx="1772669" cy="9177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122" name="Picture 2" descr="C:\Users\polly.wright\AppData\Local\Microsoft\Windows\Temporary Internet Files\Content.IE5\T1NIO0BG\friendly_green_alien_from_outer_space_waving_the_peace_sign_0521-1002-2713-5259_SMU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84" y="1916832"/>
            <a:ext cx="1303128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102109">
            <a:off x="6992207" y="3161813"/>
            <a:ext cx="208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Spot the alien!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954911"/>
            <a:ext cx="2635155" cy="197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4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Support and </a:t>
            </a:r>
            <a:br>
              <a:rPr lang="en-GB" sz="3600" dirty="0" smtClean="0"/>
            </a:br>
            <a:r>
              <a:rPr lang="en-GB" sz="3600" dirty="0" smtClean="0"/>
              <a:t>information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 smtClean="0"/>
              <a:t>Information packs for first time visitors.</a:t>
            </a:r>
          </a:p>
          <a:p>
            <a:r>
              <a:rPr lang="en-GB" sz="2400" dirty="0" smtClean="0"/>
              <a:t>Up to date information about visiting services on </a:t>
            </a:r>
            <a:r>
              <a:rPr lang="en-GB" sz="2400" dirty="0" err="1" smtClean="0"/>
              <a:t>MoJ</a:t>
            </a:r>
            <a:r>
              <a:rPr lang="en-GB" sz="2400" dirty="0" smtClean="0"/>
              <a:t> and provider sites.</a:t>
            </a:r>
          </a:p>
          <a:p>
            <a:r>
              <a:rPr lang="en-GB" sz="2400" dirty="0" smtClean="0"/>
              <a:t>Display boards, leaflets and/or information folders on:</a:t>
            </a:r>
          </a:p>
          <a:p>
            <a:pPr lvl="1"/>
            <a:r>
              <a:rPr lang="en-GB" sz="2000" dirty="0" smtClean="0"/>
              <a:t>Visit centre services and support</a:t>
            </a:r>
          </a:p>
          <a:p>
            <a:pPr lvl="1"/>
            <a:r>
              <a:rPr lang="en-GB" sz="2000" dirty="0" smtClean="0"/>
              <a:t>APVU</a:t>
            </a:r>
          </a:p>
          <a:p>
            <a:pPr lvl="1"/>
            <a:r>
              <a:rPr lang="en-GB" sz="2000" dirty="0" smtClean="0"/>
              <a:t>How to stay in contact with offender</a:t>
            </a:r>
          </a:p>
          <a:p>
            <a:pPr lvl="1"/>
            <a:r>
              <a:rPr lang="en-GB" sz="2000" dirty="0" smtClean="0"/>
              <a:t>How to contact the prison if you have concerns</a:t>
            </a:r>
          </a:p>
          <a:p>
            <a:pPr lvl="1"/>
            <a:r>
              <a:rPr lang="en-GB" sz="2000" dirty="0" smtClean="0"/>
              <a:t>Local and national services</a:t>
            </a:r>
          </a:p>
          <a:p>
            <a:pPr marL="457200" lvl="1" indent="0">
              <a:buNone/>
            </a:pPr>
            <a:r>
              <a:rPr lang="en-GB" sz="2000" dirty="0" smtClean="0"/>
              <a:t>(important to consider literacy, language, access and cultural needs)</a:t>
            </a:r>
          </a:p>
          <a:p>
            <a:r>
              <a:rPr lang="en-GB" sz="2400" dirty="0" smtClean="0"/>
              <a:t>Ensure safeguarding policy is communicated, embedded in practice and shared with prison.</a:t>
            </a:r>
          </a:p>
          <a:p>
            <a:pPr lvl="1"/>
            <a:endParaRPr lang="en-GB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7678"/>
            <a:ext cx="1203603" cy="11384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48264" y="368204"/>
            <a:ext cx="1772669" cy="9177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098" name="Picture 2" descr="http://livelink.barnardos.org.uk/otcs/llisapi.dll/276835082/IMG_0176.JPG?func=doc.Fetch&amp;nodeid=2768350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45071" y="1634381"/>
            <a:ext cx="2200521" cy="16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olly.wright\AppData\Local\Microsoft\Windows\Temporary Internet Files\Content.Outlook\IXRWT7KB\IMG_34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9" t="18752" r="41553" b="18021"/>
          <a:stretch/>
        </p:blipFill>
        <p:spPr bwMode="auto">
          <a:xfrm>
            <a:off x="6977194" y="3140968"/>
            <a:ext cx="1743739" cy="20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olly.wright\AppData\Local\Microsoft\Windows\Temporary Internet Files\Content.Outlook\IXRWT7KB\IMG_34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3" t="24793" r="45112" b="12683"/>
          <a:stretch/>
        </p:blipFill>
        <p:spPr bwMode="auto">
          <a:xfrm>
            <a:off x="7451314" y="4653136"/>
            <a:ext cx="1707496" cy="202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Multi-agency </a:t>
            </a:r>
            <a:br>
              <a:rPr lang="en-GB" sz="4000" dirty="0" smtClean="0"/>
            </a:br>
            <a:r>
              <a:rPr lang="en-GB" sz="4000" dirty="0" smtClean="0"/>
              <a:t>working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 smtClean="0"/>
              <a:t>Linking with prison departments and agencies working within the prison, such as:</a:t>
            </a:r>
          </a:p>
          <a:p>
            <a:pPr lvl="1"/>
            <a:r>
              <a:rPr lang="en-GB" sz="2000" dirty="0" smtClean="0"/>
              <a:t>SMS family workers supporting work in visit centre</a:t>
            </a:r>
          </a:p>
          <a:p>
            <a:pPr lvl="1"/>
            <a:r>
              <a:rPr lang="en-GB" sz="2000" dirty="0" smtClean="0"/>
              <a:t>Resettlement providers promoting resettlement programmes in the visit centre</a:t>
            </a:r>
          </a:p>
          <a:p>
            <a:pPr lvl="1"/>
            <a:r>
              <a:rPr lang="en-GB" sz="2000" dirty="0" smtClean="0"/>
              <a:t>Education detailing courses available to offenders</a:t>
            </a:r>
          </a:p>
          <a:p>
            <a:pPr lvl="1"/>
            <a:r>
              <a:rPr lang="en-GB" sz="2000" dirty="0" smtClean="0"/>
              <a:t>Safer Custody </a:t>
            </a:r>
          </a:p>
          <a:p>
            <a:pPr lvl="1"/>
            <a:r>
              <a:rPr lang="en-GB" sz="2000" dirty="0" smtClean="0"/>
              <a:t>Utilising resources in the prison: can carpentry workshop build equipment? Can offenders wrap presents at Christmas?</a:t>
            </a:r>
          </a:p>
          <a:p>
            <a:pPr lvl="1"/>
            <a:r>
              <a:rPr lang="en-GB" sz="2000" dirty="0" smtClean="0"/>
              <a:t>Opportunity for Children and Family Champions amongst prison staff</a:t>
            </a:r>
          </a:p>
          <a:p>
            <a:pPr lvl="1"/>
            <a:r>
              <a:rPr lang="en-GB" sz="2000" dirty="0" smtClean="0"/>
              <a:t>Should be embedded in wider prison Children and </a:t>
            </a:r>
            <a:r>
              <a:rPr lang="en-GB" sz="2000" dirty="0"/>
              <a:t>F</a:t>
            </a:r>
            <a:r>
              <a:rPr lang="en-GB" sz="2000" dirty="0" smtClean="0"/>
              <a:t>amily Strategy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r>
              <a:rPr lang="en-GB" sz="2400" dirty="0" smtClean="0"/>
              <a:t>Linking with external agencies</a:t>
            </a:r>
          </a:p>
          <a:p>
            <a:pPr lvl="1"/>
            <a:r>
              <a:rPr lang="en-GB" sz="2000" dirty="0" smtClean="0"/>
              <a:t>Food banks and supermarket </a:t>
            </a:r>
            <a:r>
              <a:rPr lang="en-GB" sz="2000" dirty="0" err="1"/>
              <a:t>F</a:t>
            </a:r>
            <a:r>
              <a:rPr lang="en-GB" sz="2000" dirty="0" err="1" smtClean="0"/>
              <a:t>areshare</a:t>
            </a:r>
            <a:r>
              <a:rPr lang="en-GB" sz="2000" dirty="0" smtClean="0"/>
              <a:t> schemes to provide refreshments and/or food parcels</a:t>
            </a:r>
          </a:p>
          <a:p>
            <a:pPr lvl="1"/>
            <a:r>
              <a:rPr lang="en-GB" sz="2000" dirty="0" smtClean="0"/>
              <a:t>Local charities to provide resources and/or donations</a:t>
            </a:r>
          </a:p>
          <a:p>
            <a:pPr lvl="1"/>
            <a:r>
              <a:rPr lang="en-GB" sz="2000" dirty="0" smtClean="0"/>
              <a:t>Local agencies to promote support or provide drop-in information clinics</a:t>
            </a:r>
          </a:p>
          <a:p>
            <a:pPr lvl="1"/>
            <a:r>
              <a:rPr lang="en-GB" sz="2000" dirty="0" smtClean="0"/>
              <a:t>Local services to support delivery, such as Family Days</a:t>
            </a:r>
          </a:p>
          <a:p>
            <a:pPr lvl="1"/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7678"/>
            <a:ext cx="1203603" cy="11384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164288" y="217678"/>
            <a:ext cx="1772669" cy="91779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1337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Feedback and </a:t>
            </a:r>
            <a:br>
              <a:rPr lang="en-GB" sz="3600" dirty="0" smtClean="0"/>
            </a:br>
            <a:r>
              <a:rPr lang="en-GB" sz="3600" dirty="0" smtClean="0"/>
              <a:t>monitoring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6131024" cy="506916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Ensuring all visitors, including children, have opportunity and are aware of how to:</a:t>
            </a:r>
          </a:p>
          <a:p>
            <a:pPr lvl="1"/>
            <a:r>
              <a:rPr lang="en-GB" sz="2000" dirty="0" smtClean="0"/>
              <a:t>Provide feedback on services received</a:t>
            </a:r>
          </a:p>
          <a:p>
            <a:pPr lvl="1"/>
            <a:r>
              <a:rPr lang="en-GB" sz="2000" dirty="0" smtClean="0"/>
              <a:t>Suggest ways in which the service is developed</a:t>
            </a:r>
          </a:p>
          <a:p>
            <a:pPr lvl="1"/>
            <a:r>
              <a:rPr lang="en-GB" sz="2000" dirty="0" smtClean="0"/>
              <a:t>Raise a complaint</a:t>
            </a:r>
          </a:p>
          <a:p>
            <a:r>
              <a:rPr lang="en-GB" sz="2400" dirty="0" smtClean="0"/>
              <a:t>Don’t just rely on forms or suggestion boxes, alternative methods:</a:t>
            </a:r>
          </a:p>
          <a:p>
            <a:pPr lvl="1"/>
            <a:r>
              <a:rPr lang="en-GB" sz="2000" dirty="0" smtClean="0"/>
              <a:t>Monthly family forums with Governor</a:t>
            </a:r>
          </a:p>
          <a:p>
            <a:pPr lvl="1"/>
            <a:r>
              <a:rPr lang="en-GB" sz="2000" dirty="0" smtClean="0"/>
              <a:t>Wall of wishes in visit centre</a:t>
            </a:r>
          </a:p>
          <a:p>
            <a:pPr marL="0" indent="0">
              <a:buNone/>
            </a:pPr>
            <a:endParaRPr lang="en-GB" sz="2400" dirty="0" smtClean="0"/>
          </a:p>
          <a:p>
            <a:pPr lvl="1"/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7678"/>
            <a:ext cx="1203603" cy="11384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092280" y="328001"/>
            <a:ext cx="1772669" cy="9177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076" name="Picture 4" descr="http://livelink.barnardos.org.uk/otcs/llisapi.dll/276840733/IMG_0177.JPG?func=doc.Fetch&amp;nodeid=2768407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4518" y="1990498"/>
            <a:ext cx="2317517" cy="17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9" t="22571" r="36522" b="10924"/>
          <a:stretch/>
        </p:blipFill>
        <p:spPr bwMode="auto">
          <a:xfrm>
            <a:off x="7092280" y="3068960"/>
            <a:ext cx="1908634" cy="280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4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rnardo'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3531</TotalTime>
  <Words>834</Words>
  <Application>Microsoft Office PowerPoint</Application>
  <PresentationFormat>On-screen Show (4:3)</PresentationFormat>
  <Paragraphs>88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blank</vt:lpstr>
      <vt:lpstr>Delivering effective visiting services: a families’ journey  Lee Stephenson, Jigsaw Polly Wright, Barnardo’s</vt:lpstr>
      <vt:lpstr>The reality</vt:lpstr>
      <vt:lpstr>Arrival</vt:lpstr>
      <vt:lpstr>PowerPoint Presentation</vt:lpstr>
      <vt:lpstr>Staffing</vt:lpstr>
      <vt:lpstr>Process</vt:lpstr>
      <vt:lpstr>Support and  information</vt:lpstr>
      <vt:lpstr>Multi-agency  working</vt:lpstr>
      <vt:lpstr>Feedback and  monitoring</vt:lpstr>
      <vt:lpstr>PowerPoint Presentation</vt:lpstr>
    </vt:vector>
  </TitlesOfParts>
  <Company>Barnardos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effective visiting services: a families’ journey  Lee Stephenson, Jigsaw Polly Wright, Barnardo’s</dc:title>
  <dc:creator>Polly Wright</dc:creator>
  <cp:lastModifiedBy>Booty, Richard [HMPS]</cp:lastModifiedBy>
  <cp:revision>28</cp:revision>
  <dcterms:created xsi:type="dcterms:W3CDTF">2018-01-22T11:13:50Z</dcterms:created>
  <dcterms:modified xsi:type="dcterms:W3CDTF">2018-02-22T16:47:50Z</dcterms:modified>
</cp:coreProperties>
</file>