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9" r:id="rId5"/>
    <p:sldId id="274" r:id="rId6"/>
    <p:sldId id="270" r:id="rId7"/>
    <p:sldId id="261" r:id="rId8"/>
    <p:sldId id="273" r:id="rId9"/>
    <p:sldId id="271" r:id="rId10"/>
    <p:sldId id="272"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9" autoAdjust="0"/>
    <p:restoredTop sz="94660"/>
  </p:normalViewPr>
  <p:slideViewPr>
    <p:cSldViewPr>
      <p:cViewPr varScale="1">
        <p:scale>
          <a:sx n="62" d="100"/>
          <a:sy n="62" d="100"/>
        </p:scale>
        <p:origin x="158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7DF44-F2F9-4CEE-ADD4-11FF37ACD9B2}" type="datetimeFigureOut">
              <a:rPr lang="en-GB" smtClean="0"/>
              <a:pPr/>
              <a:t>21/02/2018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A7CF5-9861-4286-8DFA-9572870A5E11}" type="slidenum">
              <a:rPr lang="en-GB" smtClean="0"/>
              <a:pPr/>
              <a:t>‹#›</a:t>
            </a:fld>
            <a:endParaRPr lang="en-GB" dirty="0"/>
          </a:p>
        </p:txBody>
      </p:sp>
    </p:spTree>
    <p:extLst>
      <p:ext uri="{BB962C8B-B14F-4D97-AF65-F5344CB8AC3E}">
        <p14:creationId xmlns:p14="http://schemas.microsoft.com/office/powerpoint/2010/main" val="296570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do anything else, I’d like to introduce Michael Brown who is going to set the tone and rationale for this presentation and describe family learning from a range of perspectives. </a:t>
            </a:r>
            <a:r>
              <a:rPr lang="en-GB" dirty="0" err="1"/>
              <a:t>Michael..Mikey</a:t>
            </a:r>
            <a:r>
              <a:rPr lang="en-GB" dirty="0"/>
              <a:t> talks for three minutes. </a:t>
            </a:r>
          </a:p>
          <a:p>
            <a:r>
              <a:rPr lang="en-GB" dirty="0"/>
              <a:t>Thanks, Michael, that pretty much sums up our presentation. But….why say less when you can say more. </a:t>
            </a:r>
          </a:p>
        </p:txBody>
      </p:sp>
      <p:sp>
        <p:nvSpPr>
          <p:cNvPr id="4" name="Slide Number Placeholder 3"/>
          <p:cNvSpPr>
            <a:spLocks noGrp="1"/>
          </p:cNvSpPr>
          <p:nvPr>
            <p:ph type="sldNum" sz="quarter" idx="10"/>
          </p:nvPr>
        </p:nvSpPr>
        <p:spPr/>
        <p:txBody>
          <a:bodyPr/>
          <a:lstStyle/>
          <a:p>
            <a:fld id="{B40A7CF5-9861-4286-8DFA-9572870A5E11}" type="slidenum">
              <a:rPr lang="en-GB" smtClean="0"/>
              <a:pPr/>
              <a:t>1</a:t>
            </a:fld>
            <a:endParaRPr lang="en-GB" dirty="0"/>
          </a:p>
        </p:txBody>
      </p:sp>
    </p:spTree>
    <p:extLst>
      <p:ext uri="{BB962C8B-B14F-4D97-AF65-F5344CB8AC3E}">
        <p14:creationId xmlns:p14="http://schemas.microsoft.com/office/powerpoint/2010/main" val="414361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delighted to be here today representing Pact (I’m Debbie Hornbuckle) and Safe Ground (I’m Charlie Weinberg). And, that’s all we’re going to say about our individual organisations because today we want to talk to you about the range of family learning opportunities and the fact that we actually represent a large number of allies and colleagues around the country doing really important work. We were asked to give what we see as the most important points in no more than 15 minutes, shared between us, so we’ve tried to break down some of those ideas: </a:t>
            </a:r>
          </a:p>
          <a:p>
            <a:r>
              <a:rPr lang="en-GB" dirty="0"/>
              <a:t>There is no single way of delivering family learning that will do everything for everyone. </a:t>
            </a:r>
          </a:p>
          <a:p>
            <a:r>
              <a:rPr lang="en-GB" dirty="0"/>
              <a:t>There are lots of important and well evidenced and established programmes, interventions and services you can find </a:t>
            </a:r>
          </a:p>
          <a:p>
            <a:r>
              <a:rPr lang="en-GB" dirty="0"/>
              <a:t>Depending on what it is you want to achieve, you will need to consider your options, talk to providers and design creative ways of meeting the needs you identify. That might change and it might develop. Look for organisations that are flexible, communicative, professional and deliver quality. Don’t put price first. Put outcomes and relationships first. </a:t>
            </a:r>
          </a:p>
          <a:p>
            <a:endParaRPr lang="en-GB" dirty="0"/>
          </a:p>
        </p:txBody>
      </p:sp>
      <p:sp>
        <p:nvSpPr>
          <p:cNvPr id="4" name="Slide Number Placeholder 3"/>
          <p:cNvSpPr>
            <a:spLocks noGrp="1"/>
          </p:cNvSpPr>
          <p:nvPr>
            <p:ph type="sldNum" sz="quarter" idx="10"/>
          </p:nvPr>
        </p:nvSpPr>
        <p:spPr/>
        <p:txBody>
          <a:bodyPr/>
          <a:lstStyle/>
          <a:p>
            <a:fld id="{B40A7CF5-9861-4286-8DFA-9572870A5E11}" type="slidenum">
              <a:rPr lang="en-GB" smtClean="0"/>
              <a:pPr/>
              <a:t>3</a:t>
            </a:fld>
            <a:endParaRPr lang="en-GB" dirty="0"/>
          </a:p>
        </p:txBody>
      </p:sp>
    </p:spTree>
    <p:extLst>
      <p:ext uri="{BB962C8B-B14F-4D97-AF65-F5344CB8AC3E}">
        <p14:creationId xmlns:p14="http://schemas.microsoft.com/office/powerpoint/2010/main" val="372770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Some of the most important points we wanted to share about the impact and potential of family learning are: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opportunity to involve families in sentence planning. Good programmes and interventions do this consistently and in meaningful ways.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Alongside this, you can commission services and programmes that deliver real practical learning around caring for, bonding with, parenting and coping with children of different ages. Some programmes do all the above. What evidence is there for the service? Is it robust, clear and credible?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There are important </a:t>
            </a:r>
            <a:r>
              <a:rPr lang="en-GB" sz="1200" dirty="0" err="1"/>
              <a:t>elments</a:t>
            </a:r>
            <a:r>
              <a:rPr lang="en-GB" sz="1200" dirty="0"/>
              <a:t> of theory and therapeutic practice to consider when selecting your interventions. Does the work provide opportunities for participants to commit to transformational change? What are the outcomes going to include and how does that benefit your establishment and the culture of your work?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Does the intervention include concrete plans and actions to demonstrate change and development? What are they and how do families benefit? What do you want to achieve in the community as well as in your prison? </a:t>
            </a:r>
          </a:p>
          <a:p>
            <a:endParaRPr lang="en-GB" dirty="0"/>
          </a:p>
        </p:txBody>
      </p:sp>
      <p:sp>
        <p:nvSpPr>
          <p:cNvPr id="4" name="Slide Number Placeholder 3"/>
          <p:cNvSpPr>
            <a:spLocks noGrp="1"/>
          </p:cNvSpPr>
          <p:nvPr>
            <p:ph type="sldNum" sz="quarter" idx="10"/>
          </p:nvPr>
        </p:nvSpPr>
        <p:spPr/>
        <p:txBody>
          <a:bodyPr/>
          <a:lstStyle/>
          <a:p>
            <a:fld id="{B40A7CF5-9861-4286-8DFA-9572870A5E11}" type="slidenum">
              <a:rPr lang="en-GB" smtClean="0"/>
              <a:pPr/>
              <a:t>4</a:t>
            </a:fld>
            <a:endParaRPr lang="en-GB" dirty="0"/>
          </a:p>
        </p:txBody>
      </p:sp>
    </p:spTree>
    <p:extLst>
      <p:ext uri="{BB962C8B-B14F-4D97-AF65-F5344CB8AC3E}">
        <p14:creationId xmlns:p14="http://schemas.microsoft.com/office/powerpoint/2010/main" val="99292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isn’t necessarily easy and, whilst ensuring you have quality healthcare, buildings maintenance, core education provision, workshops and industries, catering, security and discipline all on point, adding family learning to the mix can feel like an added extra. We get that, but we are urging you to consider the value of family learning as absolutely priority along with everything else. Desistance theory is clear that family and children are often significant drivers for change and we know children of people in prison are at risk of criminal justice involvement. Work with the notion that engaging men and women with family learning will add value to your overall vision. Consider how to get your departments to take this on and be brave about that. The more seriously you take family learning, the more seriously families will be able to work with you and your colleagues to ensure the most beneficial outcomes for us all. Nobody wants people in prison. Supporting families can only be a way to keep everyone safer, more responsible and accountable. This short clip gives a really good example of some of the possibilities we’re talking about. CLIP 2 mins. </a:t>
            </a:r>
          </a:p>
        </p:txBody>
      </p:sp>
      <p:sp>
        <p:nvSpPr>
          <p:cNvPr id="4" name="Slide Number Placeholder 3"/>
          <p:cNvSpPr>
            <a:spLocks noGrp="1"/>
          </p:cNvSpPr>
          <p:nvPr>
            <p:ph type="sldNum" sz="quarter" idx="10"/>
          </p:nvPr>
        </p:nvSpPr>
        <p:spPr/>
        <p:txBody>
          <a:bodyPr/>
          <a:lstStyle/>
          <a:p>
            <a:fld id="{B40A7CF5-9861-4286-8DFA-9572870A5E11}" type="slidenum">
              <a:rPr lang="en-GB" smtClean="0"/>
              <a:pPr/>
              <a:t>6</a:t>
            </a:fld>
            <a:endParaRPr lang="en-GB" dirty="0"/>
          </a:p>
        </p:txBody>
      </p:sp>
    </p:spTree>
    <p:extLst>
      <p:ext uri="{BB962C8B-B14F-4D97-AF65-F5344CB8AC3E}">
        <p14:creationId xmlns:p14="http://schemas.microsoft.com/office/powerpoint/2010/main" val="47030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A7CF5-9861-4286-8DFA-9572870A5E11}" type="slidenum">
              <a:rPr lang="en-GB" smtClean="0"/>
              <a:pPr/>
              <a:t>8</a:t>
            </a:fld>
            <a:endParaRPr lang="en-GB" dirty="0"/>
          </a:p>
        </p:txBody>
      </p:sp>
    </p:spTree>
    <p:extLst>
      <p:ext uri="{BB962C8B-B14F-4D97-AF65-F5344CB8AC3E}">
        <p14:creationId xmlns:p14="http://schemas.microsoft.com/office/powerpoint/2010/main" val="56180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417926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382992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289497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291063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332718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28339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399303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10958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322167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365560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D03F76-B2A1-4CC7-BD83-9663C038BD52}" type="datetimeFigureOut">
              <a:rPr lang="en-GB" smtClean="0"/>
              <a:pPr/>
              <a:t>21/02/2018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362372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03F76-B2A1-4CC7-BD83-9663C038BD52}" type="datetimeFigureOut">
              <a:rPr lang="en-GB" smtClean="0"/>
              <a:pPr/>
              <a:t>21/02/2018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97D37-6171-4344-90E1-95A77334E299}" type="slidenum">
              <a:rPr lang="en-GB" smtClean="0"/>
              <a:pPr/>
              <a:t>‹#›</a:t>
            </a:fld>
            <a:endParaRPr lang="en-GB" dirty="0"/>
          </a:p>
        </p:txBody>
      </p:sp>
    </p:spTree>
    <p:extLst>
      <p:ext uri="{BB962C8B-B14F-4D97-AF65-F5344CB8AC3E}">
        <p14:creationId xmlns:p14="http://schemas.microsoft.com/office/powerpoint/2010/main" val="16991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rryn 6.tif"/>
          <p:cNvPicPr>
            <a:picLocks noChangeAspect="1"/>
          </p:cNvPicPr>
          <p:nvPr/>
        </p:nvPicPr>
        <p:blipFill>
          <a:blip r:embed="rId3" cstate="print"/>
          <a:srcRect l="1107" t="1626"/>
          <a:stretch>
            <a:fillRect/>
          </a:stretch>
        </p:blipFill>
        <p:spPr>
          <a:xfrm>
            <a:off x="1785918" y="1142984"/>
            <a:ext cx="5476063" cy="4691369"/>
          </a:xfrm>
          <a:prstGeom prst="rect">
            <a:avLst/>
          </a:prstGeom>
        </p:spPr>
      </p:pic>
      <p:pic>
        <p:nvPicPr>
          <p:cNvPr id="9" name="Picture 8"/>
          <p:cNvPicPr>
            <a:picLocks noChangeAspect="1"/>
          </p:cNvPicPr>
          <p:nvPr/>
        </p:nvPicPr>
        <p:blipFill rotWithShape="1">
          <a:blip r:embed="rId4"/>
          <a:srcRect l="30712" t="79800" r="14478" b="9280"/>
          <a:stretch/>
        </p:blipFill>
        <p:spPr>
          <a:xfrm>
            <a:off x="202285" y="5857337"/>
            <a:ext cx="8928992" cy="1000663"/>
          </a:xfrm>
          <a:prstGeom prst="rect">
            <a:avLst/>
          </a:prstGeom>
        </p:spPr>
      </p:pic>
    </p:spTree>
    <p:extLst>
      <p:ext uri="{BB962C8B-B14F-4D97-AF65-F5344CB8AC3E}">
        <p14:creationId xmlns:p14="http://schemas.microsoft.com/office/powerpoint/2010/main" val="370347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29600" cy="3214710"/>
          </a:xfrm>
        </p:spPr>
        <p:txBody>
          <a:bodyPr>
            <a:normAutofit/>
          </a:bodyPr>
          <a:lstStyle/>
          <a:p>
            <a:pPr algn="ctr">
              <a:buNone/>
            </a:pPr>
            <a:r>
              <a:rPr lang="en-GB" sz="2800" dirty="0">
                <a:latin typeface="Century Gothic" panose="020B0502020202020204" pitchFamily="34" charset="0"/>
              </a:rPr>
              <a:t>“Family learning programmes actively involve families not only in maintaining relationships but also in enhancing parenting skills and building a joint vision of the future which does not include offending and which provides a more positive environment for children”</a:t>
            </a:r>
          </a:p>
        </p:txBody>
      </p:sp>
      <p:sp>
        <p:nvSpPr>
          <p:cNvPr id="4" name="TextBox 3"/>
          <p:cNvSpPr txBox="1"/>
          <p:nvPr/>
        </p:nvSpPr>
        <p:spPr>
          <a:xfrm>
            <a:off x="840190" y="4589336"/>
            <a:ext cx="7358114" cy="1661993"/>
          </a:xfrm>
          <a:prstGeom prst="rect">
            <a:avLst/>
          </a:prstGeom>
          <a:noFill/>
        </p:spPr>
        <p:txBody>
          <a:bodyPr wrap="square" rtlCol="0">
            <a:spAutoFit/>
          </a:bodyPr>
          <a:lstStyle/>
          <a:p>
            <a:pPr algn="ctr"/>
            <a:r>
              <a:rPr lang="en-GB" sz="1600" dirty="0">
                <a:latin typeface="Century Gothic" panose="020B0502020202020204" pitchFamily="34" charset="0"/>
              </a:rPr>
              <a:t>Department for Business, Innovation and Skills, National Offender Management Service (NOMS), </a:t>
            </a:r>
            <a:r>
              <a:rPr lang="en-GB" sz="1600" dirty="0" err="1">
                <a:latin typeface="Century Gothic" panose="020B0502020202020204" pitchFamily="34" charset="0"/>
              </a:rPr>
              <a:t>Policis</a:t>
            </a:r>
            <a:r>
              <a:rPr lang="en-GB" sz="1600" dirty="0">
                <a:latin typeface="Century Gothic" panose="020B0502020202020204" pitchFamily="34" charset="0"/>
              </a:rPr>
              <a:t>, Kingston University and Toynbee Hall </a:t>
            </a:r>
          </a:p>
          <a:p>
            <a:pPr algn="ctr"/>
            <a:r>
              <a:rPr lang="en-GB" sz="1600" dirty="0">
                <a:latin typeface="Century Gothic" panose="020B0502020202020204" pitchFamily="34" charset="0"/>
              </a:rPr>
              <a:t>(2014) </a:t>
            </a:r>
            <a:r>
              <a:rPr lang="en-GB" sz="1600" i="1" dirty="0">
                <a:latin typeface="Century Gothic" panose="020B0502020202020204" pitchFamily="34" charset="0"/>
              </a:rPr>
              <a:t>Parenting and Relationship Support Programmes for Offenders and Their Families</a:t>
            </a:r>
          </a:p>
          <a:p>
            <a:endParaRPr lang="en-GB" dirty="0"/>
          </a:p>
        </p:txBody>
      </p:sp>
      <p:pic>
        <p:nvPicPr>
          <p:cNvPr id="10" name="Picture 9"/>
          <p:cNvPicPr>
            <a:picLocks noChangeAspect="1"/>
          </p:cNvPicPr>
          <p:nvPr/>
        </p:nvPicPr>
        <p:blipFill rotWithShape="1">
          <a:blip r:embed="rId2"/>
          <a:srcRect l="30712" t="79800" r="14478" b="9280"/>
          <a:stretch/>
        </p:blipFill>
        <p:spPr>
          <a:xfrm>
            <a:off x="202285" y="5857337"/>
            <a:ext cx="8928992" cy="10006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A69846-60EB-41B6-AE68-D9B6CC9739F8}"/>
              </a:ext>
            </a:extLst>
          </p:cNvPr>
          <p:cNvSpPr>
            <a:spLocks noGrp="1"/>
          </p:cNvSpPr>
          <p:nvPr>
            <p:ph type="title"/>
          </p:nvPr>
        </p:nvSpPr>
        <p:spPr>
          <a:xfrm>
            <a:off x="500034" y="500042"/>
            <a:ext cx="8229600" cy="1143000"/>
          </a:xfrm>
        </p:spPr>
        <p:txBody>
          <a:bodyPr/>
          <a:lstStyle/>
          <a:p>
            <a:r>
              <a:rPr lang="en-GB" dirty="0">
                <a:latin typeface="Century Gothic" panose="020B0502020202020204" pitchFamily="34" charset="0"/>
              </a:rPr>
              <a:t>Context</a:t>
            </a:r>
            <a:r>
              <a:rPr lang="en-GB" dirty="0"/>
              <a:t> </a:t>
            </a:r>
          </a:p>
        </p:txBody>
      </p:sp>
      <p:sp>
        <p:nvSpPr>
          <p:cNvPr id="3" name="Content Placeholder 2">
            <a:extLst>
              <a:ext uri="{FF2B5EF4-FFF2-40B4-BE49-F238E27FC236}">
                <a16:creationId xmlns="" xmlns:a16="http://schemas.microsoft.com/office/drawing/2014/main" id="{8E1D2135-4CD7-42E9-922E-FEAB3F048E7D}"/>
              </a:ext>
            </a:extLst>
          </p:cNvPr>
          <p:cNvSpPr>
            <a:spLocks noGrp="1"/>
          </p:cNvSpPr>
          <p:nvPr>
            <p:ph idx="1"/>
          </p:nvPr>
        </p:nvSpPr>
        <p:spPr/>
        <p:txBody>
          <a:bodyPr/>
          <a:lstStyle/>
          <a:p>
            <a:r>
              <a:rPr lang="en-GB" dirty="0">
                <a:latin typeface="Century Gothic" panose="020B0502020202020204" pitchFamily="34" charset="0"/>
              </a:rPr>
              <a:t>Multiple and growing offer in Family Learning space </a:t>
            </a:r>
          </a:p>
          <a:p>
            <a:r>
              <a:rPr lang="en-GB" dirty="0">
                <a:latin typeface="Century Gothic" panose="020B0502020202020204" pitchFamily="34" charset="0"/>
              </a:rPr>
              <a:t>No single ‘answer’ or solution</a:t>
            </a:r>
          </a:p>
          <a:p>
            <a:r>
              <a:rPr lang="en-GB" dirty="0">
                <a:latin typeface="Century Gothic" panose="020B0502020202020204" pitchFamily="34" charset="0"/>
              </a:rPr>
              <a:t>Local, regional and national approaches </a:t>
            </a:r>
          </a:p>
          <a:p>
            <a:r>
              <a:rPr lang="en-GB" dirty="0">
                <a:latin typeface="Century Gothic" panose="020B0502020202020204" pitchFamily="34" charset="0"/>
              </a:rPr>
              <a:t>Complementary, diverse and distinct</a:t>
            </a:r>
          </a:p>
          <a:p>
            <a:r>
              <a:rPr lang="en-GB" dirty="0">
                <a:latin typeface="Century Gothic" panose="020B0502020202020204" pitchFamily="34" charset="0"/>
              </a:rPr>
              <a:t>Understand what you want to achieve </a:t>
            </a:r>
          </a:p>
        </p:txBody>
      </p:sp>
      <p:pic>
        <p:nvPicPr>
          <p:cNvPr id="8" name="Picture 7"/>
          <p:cNvPicPr>
            <a:picLocks noChangeAspect="1"/>
          </p:cNvPicPr>
          <p:nvPr/>
        </p:nvPicPr>
        <p:blipFill rotWithShape="1">
          <a:blip r:embed="rId3"/>
          <a:srcRect l="30712" t="79800" r="14478" b="9280"/>
          <a:stretch/>
        </p:blipFill>
        <p:spPr>
          <a:xfrm>
            <a:off x="202285" y="5857337"/>
            <a:ext cx="8928992" cy="1000663"/>
          </a:xfrm>
          <a:prstGeom prst="rect">
            <a:avLst/>
          </a:prstGeom>
        </p:spPr>
      </p:pic>
    </p:spTree>
    <p:extLst>
      <p:ext uri="{BB962C8B-B14F-4D97-AF65-F5344CB8AC3E}">
        <p14:creationId xmlns:p14="http://schemas.microsoft.com/office/powerpoint/2010/main" val="291700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071546"/>
            <a:ext cx="7416824" cy="4401205"/>
          </a:xfrm>
          <a:prstGeom prst="rect">
            <a:avLst/>
          </a:prstGeom>
          <a:noFill/>
        </p:spPr>
        <p:txBody>
          <a:bodyPr wrap="square" rtlCol="0">
            <a:spAutoFit/>
          </a:bodyPr>
          <a:lstStyle/>
          <a:p>
            <a:r>
              <a:rPr lang="en-GB" sz="2800" b="1" dirty="0">
                <a:latin typeface="Century Gothic" panose="020B0502020202020204" pitchFamily="34" charset="0"/>
              </a:rPr>
              <a:t>Family Learning</a:t>
            </a:r>
            <a:r>
              <a:rPr lang="en-GB" sz="2800" dirty="0">
                <a:latin typeface="Century Gothic" panose="020B0502020202020204" pitchFamily="34" charset="0"/>
              </a:rPr>
              <a:t>: </a:t>
            </a:r>
          </a:p>
          <a:p>
            <a:endParaRPr lang="en-GB" sz="2800" dirty="0">
              <a:latin typeface="Century Gothic" panose="020B0502020202020204" pitchFamily="34" charset="0"/>
            </a:endParaRPr>
          </a:p>
          <a:p>
            <a:pPr marL="457200" indent="-457200">
              <a:buFont typeface="Arial" panose="020B0604020202020204" pitchFamily="34" charset="0"/>
              <a:buChar char="•"/>
            </a:pPr>
            <a:r>
              <a:rPr lang="en-GB" sz="3200" dirty="0">
                <a:latin typeface="Century Gothic" panose="020B0502020202020204" pitchFamily="34" charset="0"/>
              </a:rPr>
              <a:t>Involving families in sentence planning </a:t>
            </a:r>
          </a:p>
          <a:p>
            <a:pPr marL="457200" indent="-457200">
              <a:buFont typeface="Arial" panose="020B0604020202020204" pitchFamily="34" charset="0"/>
              <a:buChar char="•"/>
            </a:pPr>
            <a:r>
              <a:rPr lang="en-GB" sz="3200" dirty="0">
                <a:latin typeface="Century Gothic" panose="020B0502020202020204" pitchFamily="34" charset="0"/>
              </a:rPr>
              <a:t>Practical techniques and skills </a:t>
            </a:r>
          </a:p>
          <a:p>
            <a:pPr marL="457200" indent="-457200">
              <a:buFont typeface="Arial" panose="020B0604020202020204" pitchFamily="34" charset="0"/>
              <a:buChar char="•"/>
            </a:pPr>
            <a:r>
              <a:rPr lang="en-GB" sz="3200" dirty="0">
                <a:latin typeface="Century Gothic" panose="020B0502020202020204" pitchFamily="34" charset="0"/>
              </a:rPr>
              <a:t>Theory and therapeutic components </a:t>
            </a:r>
          </a:p>
          <a:p>
            <a:pPr marL="457200" indent="-457200">
              <a:buFont typeface="Arial" panose="020B0604020202020204" pitchFamily="34" charset="0"/>
              <a:buChar char="•"/>
            </a:pPr>
            <a:r>
              <a:rPr lang="en-GB" sz="3200" dirty="0">
                <a:latin typeface="Century Gothic" panose="020B0502020202020204" pitchFamily="34" charset="0"/>
              </a:rPr>
              <a:t>Concrete plans and actions for change </a:t>
            </a:r>
          </a:p>
        </p:txBody>
      </p:sp>
      <p:pic>
        <p:nvPicPr>
          <p:cNvPr id="7" name="Picture 6"/>
          <p:cNvPicPr>
            <a:picLocks noChangeAspect="1"/>
          </p:cNvPicPr>
          <p:nvPr/>
        </p:nvPicPr>
        <p:blipFill rotWithShape="1">
          <a:blip r:embed="rId3"/>
          <a:srcRect l="30712" t="79800" r="14478" b="9280"/>
          <a:stretch/>
        </p:blipFill>
        <p:spPr>
          <a:xfrm>
            <a:off x="202285" y="5857337"/>
            <a:ext cx="8928992" cy="1000663"/>
          </a:xfrm>
          <a:prstGeom prst="rect">
            <a:avLst/>
          </a:prstGeom>
        </p:spPr>
      </p:pic>
    </p:spTree>
    <p:extLst>
      <p:ext uri="{BB962C8B-B14F-4D97-AF65-F5344CB8AC3E}">
        <p14:creationId xmlns:p14="http://schemas.microsoft.com/office/powerpoint/2010/main" val="227293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697427"/>
          </a:xfrm>
        </p:spPr>
        <p:txBody>
          <a:bodyPr>
            <a:normAutofit fontScale="92500"/>
          </a:bodyPr>
          <a:lstStyle/>
          <a:p>
            <a:pPr>
              <a:buNone/>
            </a:pPr>
            <a:r>
              <a:rPr lang="en-GB" sz="2400" dirty="0">
                <a:latin typeface="Century Gothic" panose="020B0502020202020204" pitchFamily="34" charset="0"/>
              </a:rPr>
              <a:t>-    Storybook Dads - </a:t>
            </a:r>
            <a:r>
              <a:rPr lang="en-GB" sz="1800" i="1" dirty="0">
                <a:latin typeface="Century Gothic" panose="020B0502020202020204" pitchFamily="34" charset="0"/>
              </a:rPr>
              <a:t> a well-established family learning programme running in more than 100 UK prisons. Programme staff record imprisoned parents reading a story for their child either on CD or, in a few prisons, on film</a:t>
            </a:r>
            <a:endParaRPr lang="en-GB" sz="2400" dirty="0">
              <a:latin typeface="Century Gothic" panose="020B0502020202020204" pitchFamily="34" charset="0"/>
            </a:endParaRPr>
          </a:p>
          <a:p>
            <a:pPr>
              <a:buFontTx/>
              <a:buChar char="-"/>
            </a:pPr>
            <a:r>
              <a:rPr lang="en-GB" sz="2400" dirty="0">
                <a:latin typeface="Century Gothic" panose="020B0502020202020204" pitchFamily="34" charset="0"/>
              </a:rPr>
              <a:t>Building Stronger Families - </a:t>
            </a:r>
            <a:r>
              <a:rPr lang="en-GB" sz="1800" i="1" dirty="0">
                <a:latin typeface="Century Gothic" panose="020B0502020202020204" pitchFamily="34" charset="0"/>
              </a:rPr>
              <a:t>Building Stronger Families (BSF) supports the relationships between prisoners and their partners while in prison, building up and strengthening communication skills, money management and budgeting skills and parenting skills</a:t>
            </a:r>
          </a:p>
          <a:p>
            <a:pPr>
              <a:buFontTx/>
              <a:buChar char="-"/>
            </a:pPr>
            <a:r>
              <a:rPr lang="en-GB" sz="2400" dirty="0">
                <a:latin typeface="Century Gothic" panose="020B0502020202020204" pitchFamily="34" charset="0"/>
              </a:rPr>
              <a:t>Father’s Inside - </a:t>
            </a:r>
            <a:r>
              <a:rPr lang="en-GB" sz="1800" i="1" dirty="0">
                <a:latin typeface="Century Gothic" panose="020B0502020202020204" pitchFamily="34" charset="0"/>
              </a:rPr>
              <a:t>Fathers Inside is an intensive group-work programme for men and young men in prison. The programme focuses on parental responsibilities and children’s education, development and wellbeing</a:t>
            </a:r>
          </a:p>
          <a:p>
            <a:pPr>
              <a:buNone/>
            </a:pPr>
            <a:r>
              <a:rPr lang="en-GB" sz="2400" dirty="0">
                <a:latin typeface="Century Gothic" panose="020B0502020202020204" pitchFamily="34" charset="0"/>
              </a:rPr>
              <a:t>-  Triple P Pa</a:t>
            </a:r>
            <a:r>
              <a:rPr lang="en-GB" sz="2400" b="1" dirty="0">
                <a:latin typeface="Century Gothic" panose="020B0502020202020204" pitchFamily="34" charset="0"/>
              </a:rPr>
              <a:t>r</a:t>
            </a:r>
            <a:r>
              <a:rPr lang="en-GB" sz="2400" dirty="0">
                <a:latin typeface="Century Gothic" panose="020B0502020202020204" pitchFamily="34" charset="0"/>
              </a:rPr>
              <a:t>enting - </a:t>
            </a:r>
            <a:r>
              <a:rPr lang="en-GB" sz="1800" i="1" dirty="0">
                <a:latin typeface="Century Gothic" panose="020B0502020202020204" pitchFamily="34" charset="0"/>
              </a:rPr>
              <a:t>a set of evidence-based parenting programmes focused on developing positive relationships, attitudes and behaviour. “Triple P” is currently delivered in 25 countries, comprises different levels of intensity, and can be adapted for different family structures</a:t>
            </a:r>
            <a:r>
              <a:rPr lang="en-GB" sz="2100" i="1" dirty="0">
                <a:latin typeface="Century Gothic" panose="020B0502020202020204" pitchFamily="34" charset="0"/>
              </a:rPr>
              <a:t>. </a:t>
            </a:r>
          </a:p>
          <a:p>
            <a:pPr>
              <a:buFontTx/>
              <a:buChar char="-"/>
            </a:pPr>
            <a:endParaRPr lang="en-GB" dirty="0"/>
          </a:p>
        </p:txBody>
      </p:sp>
      <p:pic>
        <p:nvPicPr>
          <p:cNvPr id="7" name="Picture 6"/>
          <p:cNvPicPr>
            <a:picLocks noChangeAspect="1"/>
          </p:cNvPicPr>
          <p:nvPr/>
        </p:nvPicPr>
        <p:blipFill rotWithShape="1">
          <a:blip r:embed="rId2"/>
          <a:srcRect l="30712" t="79800" r="14478" b="9280"/>
          <a:stretch/>
        </p:blipFill>
        <p:spPr>
          <a:xfrm>
            <a:off x="202285" y="5857337"/>
            <a:ext cx="8928992" cy="10006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47356-D964-4A2B-963C-A593C180B2B5}"/>
              </a:ext>
            </a:extLst>
          </p:cNvPr>
          <p:cNvSpPr>
            <a:spLocks noGrp="1"/>
          </p:cNvSpPr>
          <p:nvPr>
            <p:ph type="title"/>
          </p:nvPr>
        </p:nvSpPr>
        <p:spPr>
          <a:xfrm>
            <a:off x="500034" y="642918"/>
            <a:ext cx="8229600" cy="1143000"/>
          </a:xfrm>
        </p:spPr>
        <p:txBody>
          <a:bodyPr/>
          <a:lstStyle/>
          <a:p>
            <a:r>
              <a:rPr lang="en-GB" dirty="0">
                <a:latin typeface="Century Gothic" panose="020B0502020202020204" pitchFamily="34" charset="0"/>
              </a:rPr>
              <a:t>Family Learning</a:t>
            </a:r>
          </a:p>
        </p:txBody>
      </p:sp>
      <p:sp>
        <p:nvSpPr>
          <p:cNvPr id="3" name="Content Placeholder 2">
            <a:extLst>
              <a:ext uri="{FF2B5EF4-FFF2-40B4-BE49-F238E27FC236}">
                <a16:creationId xmlns="" xmlns:a16="http://schemas.microsoft.com/office/drawing/2014/main" id="{2A7E38CF-823E-4AD8-87F6-14E5D19A4494}"/>
              </a:ext>
            </a:extLst>
          </p:cNvPr>
          <p:cNvSpPr>
            <a:spLocks noGrp="1"/>
          </p:cNvSpPr>
          <p:nvPr>
            <p:ph idx="1"/>
          </p:nvPr>
        </p:nvSpPr>
        <p:spPr/>
        <p:txBody>
          <a:bodyPr/>
          <a:lstStyle/>
          <a:p>
            <a:endParaRPr lang="en-GB" sz="4000" dirty="0">
              <a:latin typeface="Century Gothic" panose="020B0502020202020204" pitchFamily="34" charset="0"/>
            </a:endParaRPr>
          </a:p>
          <a:p>
            <a:r>
              <a:rPr lang="en-GB" sz="4000" dirty="0">
                <a:latin typeface="Century Gothic" panose="020B0502020202020204" pitchFamily="34" charset="0"/>
              </a:rPr>
              <a:t>Invest resources </a:t>
            </a:r>
          </a:p>
          <a:p>
            <a:r>
              <a:rPr lang="en-GB" sz="4000" dirty="0">
                <a:latin typeface="Century Gothic" panose="020B0502020202020204" pitchFamily="34" charset="0"/>
              </a:rPr>
              <a:t>Plan ahead</a:t>
            </a:r>
          </a:p>
          <a:p>
            <a:r>
              <a:rPr lang="en-GB" sz="4000" dirty="0">
                <a:latin typeface="Century Gothic" panose="020B0502020202020204" pitchFamily="34" charset="0"/>
              </a:rPr>
              <a:t>Be bold</a:t>
            </a:r>
          </a:p>
          <a:p>
            <a:r>
              <a:rPr lang="en-GB" sz="4000" dirty="0">
                <a:latin typeface="Century Gothic" panose="020B0502020202020204" pitchFamily="34" charset="0"/>
              </a:rPr>
              <a:t>Take it seriously </a:t>
            </a:r>
          </a:p>
          <a:p>
            <a:pPr marL="0" indent="0">
              <a:buNone/>
            </a:pPr>
            <a:endParaRPr lang="en-GB" dirty="0"/>
          </a:p>
        </p:txBody>
      </p:sp>
      <p:pic>
        <p:nvPicPr>
          <p:cNvPr id="7" name="Picture 6"/>
          <p:cNvPicPr>
            <a:picLocks noChangeAspect="1"/>
          </p:cNvPicPr>
          <p:nvPr/>
        </p:nvPicPr>
        <p:blipFill rotWithShape="1">
          <a:blip r:embed="rId3"/>
          <a:srcRect l="30712" t="79800" r="14478" b="9280"/>
          <a:stretch/>
        </p:blipFill>
        <p:spPr>
          <a:xfrm>
            <a:off x="202285" y="5857337"/>
            <a:ext cx="8928992" cy="1000663"/>
          </a:xfrm>
          <a:prstGeom prst="rect">
            <a:avLst/>
          </a:prstGeom>
        </p:spPr>
      </p:pic>
    </p:spTree>
    <p:extLst>
      <p:ext uri="{BB962C8B-B14F-4D97-AF65-F5344CB8AC3E}">
        <p14:creationId xmlns:p14="http://schemas.microsoft.com/office/powerpoint/2010/main" val="239370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38A4F48-9898-44D7-8307-C6074A4EB392}"/>
              </a:ext>
            </a:extLst>
          </p:cNvPr>
          <p:cNvSpPr>
            <a:spLocks noGrp="1"/>
          </p:cNvSpPr>
          <p:nvPr>
            <p:ph idx="1"/>
          </p:nvPr>
        </p:nvSpPr>
        <p:spPr>
          <a:xfrm>
            <a:off x="395536" y="548680"/>
            <a:ext cx="8229600" cy="2471742"/>
          </a:xfrm>
        </p:spPr>
        <p:txBody>
          <a:bodyPr>
            <a:normAutofit fontScale="92500" lnSpcReduction="10000"/>
          </a:bodyPr>
          <a:lstStyle/>
          <a:p>
            <a:pPr algn="ctr">
              <a:buNone/>
            </a:pPr>
            <a:r>
              <a:rPr lang="en-GB" sz="3600" dirty="0">
                <a:latin typeface="Century Gothic" panose="020B0502020202020204" pitchFamily="34" charset="0"/>
              </a:rPr>
              <a:t>“This (course) is brilliant. It’s making him realise being a dad is so important and that when he comes out he needs to stop offending to be around for his kid”</a:t>
            </a:r>
          </a:p>
        </p:txBody>
      </p:sp>
      <p:sp>
        <p:nvSpPr>
          <p:cNvPr id="5" name="TextBox 4"/>
          <p:cNvSpPr txBox="1"/>
          <p:nvPr/>
        </p:nvSpPr>
        <p:spPr>
          <a:xfrm>
            <a:off x="831279" y="2924944"/>
            <a:ext cx="7358114" cy="923330"/>
          </a:xfrm>
          <a:prstGeom prst="rect">
            <a:avLst/>
          </a:prstGeom>
          <a:noFill/>
        </p:spPr>
        <p:txBody>
          <a:bodyPr wrap="square" rtlCol="0">
            <a:spAutoFit/>
          </a:bodyPr>
          <a:lstStyle/>
          <a:p>
            <a:pPr algn="ctr"/>
            <a:r>
              <a:rPr lang="en-GB" dirty="0">
                <a:latin typeface="Century Gothic" panose="020B0502020202020204" pitchFamily="34" charset="0"/>
              </a:rPr>
              <a:t>Quote from a prisoners’ wife who participated in Pact’s Family Literacy in Prisons course</a:t>
            </a:r>
          </a:p>
          <a:p>
            <a:r>
              <a:rPr lang="en-GB"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645024"/>
            <a:ext cx="3227729" cy="2151384"/>
          </a:xfrm>
          <a:prstGeom prst="rect">
            <a:avLst/>
          </a:prstGeom>
        </p:spPr>
      </p:pic>
      <p:pic>
        <p:nvPicPr>
          <p:cNvPr id="9" name="Picture 8"/>
          <p:cNvPicPr>
            <a:picLocks noChangeAspect="1"/>
          </p:cNvPicPr>
          <p:nvPr/>
        </p:nvPicPr>
        <p:blipFill rotWithShape="1">
          <a:blip r:embed="rId3"/>
          <a:srcRect l="30712" t="79800" r="14478" b="9280"/>
          <a:stretch/>
        </p:blipFill>
        <p:spPr>
          <a:xfrm>
            <a:off x="202285" y="5857337"/>
            <a:ext cx="8928992" cy="1000663"/>
          </a:xfrm>
          <a:prstGeom prst="rect">
            <a:avLst/>
          </a:prstGeom>
        </p:spPr>
      </p:pic>
    </p:spTree>
    <p:extLst>
      <p:ext uri="{BB962C8B-B14F-4D97-AF65-F5344CB8AC3E}">
        <p14:creationId xmlns:p14="http://schemas.microsoft.com/office/powerpoint/2010/main" val="120394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4581128"/>
            <a:ext cx="7776864" cy="1200329"/>
          </a:xfrm>
          <a:prstGeom prst="rect">
            <a:avLst/>
          </a:prstGeom>
        </p:spPr>
        <p:txBody>
          <a:bodyPr wrap="square">
            <a:spAutoFit/>
          </a:bodyPr>
          <a:lstStyle/>
          <a:p>
            <a:pPr algn="ctr"/>
            <a:r>
              <a:rPr lang="en-GB" dirty="0">
                <a:latin typeface="Century Gothic" panose="020B0502020202020204" pitchFamily="34" charset="0"/>
              </a:rPr>
              <a:t>Prisoner quoted in Halsey, K., and Ashworth, M., ‘</a:t>
            </a:r>
            <a:r>
              <a:rPr lang="en-GB" i="1" dirty="0">
                <a:latin typeface="Century Gothic" panose="020B0502020202020204" pitchFamily="34" charset="0"/>
              </a:rPr>
              <a:t>Made for prisoners by prisoners‘: an evaluation of the Safe Ground parenting and family relationships programme </a:t>
            </a:r>
            <a:r>
              <a:rPr lang="en-GB" dirty="0">
                <a:latin typeface="Century Gothic" panose="020B0502020202020204" pitchFamily="34" charset="0"/>
              </a:rPr>
              <a:t>(London: National Foundation for Educational Research, 2002), p.71.</a:t>
            </a:r>
          </a:p>
        </p:txBody>
      </p:sp>
      <p:sp>
        <p:nvSpPr>
          <p:cNvPr id="7" name="TextBox 6"/>
          <p:cNvSpPr txBox="1"/>
          <p:nvPr/>
        </p:nvSpPr>
        <p:spPr>
          <a:xfrm>
            <a:off x="395536" y="1340768"/>
            <a:ext cx="8352928" cy="3847207"/>
          </a:xfrm>
          <a:prstGeom prst="rect">
            <a:avLst/>
          </a:prstGeom>
          <a:noFill/>
        </p:spPr>
        <p:txBody>
          <a:bodyPr wrap="square" rtlCol="0">
            <a:spAutoFit/>
          </a:bodyPr>
          <a:lstStyle/>
          <a:p>
            <a:pPr algn="ctr"/>
            <a:r>
              <a:rPr lang="en-GB" sz="3600" dirty="0">
                <a:latin typeface="Century Gothic" panose="020B0502020202020204" pitchFamily="34" charset="0"/>
              </a:rPr>
              <a:t>“I mean we felt that we were achieving something…prison officers and prisoners that were working together”</a:t>
            </a:r>
          </a:p>
          <a:p>
            <a:pPr algn="ctr"/>
            <a:endParaRPr lang="en-GB" sz="2800" dirty="0">
              <a:latin typeface="Century Gothic" panose="020B0502020202020204" pitchFamily="34" charset="0"/>
            </a:endParaRPr>
          </a:p>
          <a:p>
            <a:endParaRPr lang="en-GB" sz="3600" dirty="0"/>
          </a:p>
          <a:p>
            <a:endParaRPr lang="en-GB" sz="3600" dirty="0"/>
          </a:p>
        </p:txBody>
      </p:sp>
      <p:pic>
        <p:nvPicPr>
          <p:cNvPr id="9" name="Picture 8"/>
          <p:cNvPicPr>
            <a:picLocks noChangeAspect="1"/>
          </p:cNvPicPr>
          <p:nvPr/>
        </p:nvPicPr>
        <p:blipFill rotWithShape="1">
          <a:blip r:embed="rId3"/>
          <a:srcRect l="30712" t="79800" r="14478" b="9280"/>
          <a:stretch/>
        </p:blipFill>
        <p:spPr>
          <a:xfrm>
            <a:off x="202285" y="5857337"/>
            <a:ext cx="8928992" cy="1000663"/>
          </a:xfrm>
          <a:prstGeom prst="rect">
            <a:avLst/>
          </a:prstGeom>
        </p:spPr>
      </p:pic>
    </p:spTree>
    <p:extLst>
      <p:ext uri="{BB962C8B-B14F-4D97-AF65-F5344CB8AC3E}">
        <p14:creationId xmlns:p14="http://schemas.microsoft.com/office/powerpoint/2010/main" val="1495843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82B54F83C9B14FA4593103E9156957" ma:contentTypeVersion="8" ma:contentTypeDescription="Create a new document." ma:contentTypeScope="" ma:versionID="3e5a58bef5112c26757e47c68961976e">
  <xsd:schema xmlns:xsd="http://www.w3.org/2001/XMLSchema" xmlns:xs="http://www.w3.org/2001/XMLSchema" xmlns:p="http://schemas.microsoft.com/office/2006/metadata/properties" xmlns:ns2="71f284bb-20c9-4a17-82d3-aa5050f35e60" xmlns:ns3="7b9e14c5-68e3-4c17-b359-514fdb01a308" targetNamespace="http://schemas.microsoft.com/office/2006/metadata/properties" ma:root="true" ma:fieldsID="e6a9d367f4808d3495cdcbfdb261480e" ns2:_="" ns3:_="">
    <xsd:import namespace="71f284bb-20c9-4a17-82d3-aa5050f35e60"/>
    <xsd:import namespace="7b9e14c5-68e3-4c17-b359-514fdb01a3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284bb-20c9-4a17-82d3-aa5050f35e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9e14c5-68e3-4c17-b359-514fdb01a30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AF0AA-5B12-47EF-9BAC-D7749B693B99}">
  <ds:schemaRefs>
    <ds:schemaRef ds:uri="71f284bb-20c9-4a17-82d3-aa5050f35e60"/>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http://schemas.openxmlformats.org/package/2006/metadata/core-properties"/>
    <ds:schemaRef ds:uri="7b9e14c5-68e3-4c17-b359-514fdb01a308"/>
    <ds:schemaRef ds:uri="http://schemas.microsoft.com/office/infopath/2007/PartnerControls"/>
  </ds:schemaRefs>
</ds:datastoreItem>
</file>

<file path=customXml/itemProps2.xml><?xml version="1.0" encoding="utf-8"?>
<ds:datastoreItem xmlns:ds="http://schemas.openxmlformats.org/officeDocument/2006/customXml" ds:itemID="{3B62C7FB-7A96-4184-97C1-A48569915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284bb-20c9-4a17-82d3-aa5050f35e60"/>
    <ds:schemaRef ds:uri="7b9e14c5-68e3-4c17-b359-514fdb01a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C4EDE-8FAB-4C7A-9BD6-D88CB6CDCA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644</TotalTime>
  <Words>1080</Words>
  <Application>Microsoft Office PowerPoint</Application>
  <PresentationFormat>On-screen Show (4:3)</PresentationFormat>
  <Paragraphs>48</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PowerPoint Presentation</vt:lpstr>
      <vt:lpstr>PowerPoint Presentation</vt:lpstr>
      <vt:lpstr>Context </vt:lpstr>
      <vt:lpstr>PowerPoint Presentation</vt:lpstr>
      <vt:lpstr>PowerPoint Presentation</vt:lpstr>
      <vt:lpstr>Family Learning</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Weinberg</dc:creator>
  <cp:lastModifiedBy>Booty, Richard [HMPS]</cp:lastModifiedBy>
  <cp:revision>39</cp:revision>
  <cp:lastPrinted>2014-09-23T07:15:31Z</cp:lastPrinted>
  <dcterms:created xsi:type="dcterms:W3CDTF">2012-01-31T07:58:57Z</dcterms:created>
  <dcterms:modified xsi:type="dcterms:W3CDTF">2018-02-21T16:56:04Z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0x0101000082B54F83C9B14FA4593103E9156957</vt:lpwstr>
  </property>
</Properties>
</file>