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5" r:id="rId3"/>
    <p:sldId id="266" r:id="rId4"/>
    <p:sldId id="263" r:id="rId5"/>
    <p:sldId id="260" r:id="rId6"/>
    <p:sldId id="267" r:id="rId7"/>
    <p:sldId id="273" r:id="rId8"/>
    <p:sldId id="270" r:id="rId9"/>
    <p:sldId id="259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loyd, Timothy [NOMS]" initials="LT[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3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5" d="100"/>
          <a:sy n="45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401F9F3-271C-4E01-A5E9-B329F1476A41}" type="datetimeFigureOut">
              <a:rPr lang="en-GB"/>
              <a:pPr>
                <a:defRPr/>
              </a:pPr>
              <a:t>01/03/2018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27D1CA5-9AF4-4CC5-A483-8E2066F6E4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2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9144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34" t="20029"/>
          <a:stretch>
            <a:fillRect/>
          </a:stretch>
        </p:blipFill>
        <p:spPr bwMode="auto">
          <a:xfrm>
            <a:off x="406400" y="347663"/>
            <a:ext cx="2597150" cy="139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4195" y="1981200"/>
            <a:ext cx="7967137" cy="1073150"/>
          </a:xfrm>
        </p:spPr>
        <p:txBody>
          <a:bodyPr anchor="b">
            <a:normAutofit/>
          </a:bodyPr>
          <a:lstStyle>
            <a:lvl1pPr algn="l">
              <a:defRPr sz="33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4196" y="3176059"/>
            <a:ext cx="6769100" cy="520900"/>
          </a:xfrm>
        </p:spPr>
        <p:txBody>
          <a:bodyPr>
            <a:normAutofit/>
          </a:bodyPr>
          <a:lstStyle>
            <a:lvl1pPr marL="0" indent="0" algn="l">
              <a:buNone/>
              <a:defRPr sz="27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02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001" y="432000"/>
            <a:ext cx="8348400" cy="5111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316E4-7C31-4813-8E4C-856A426E24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4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999" y="1303200"/>
            <a:ext cx="4118851" cy="45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03200"/>
            <a:ext cx="4116394" cy="45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997DD-FD26-4BA8-A29A-392432E219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86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1F31D-0526-400F-927D-0F49C4BD90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922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64D21-DA17-4066-BC1C-579D721850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85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0"/>
            <a:ext cx="7747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388" y="0"/>
            <a:ext cx="963612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4100"/>
            <a:ext cx="91440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431800"/>
            <a:ext cx="835025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1303338"/>
            <a:ext cx="8350250" cy="45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5288" y="6356350"/>
            <a:ext cx="776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8ABE6D0-4929-4C48-A12E-DEDC1D4B23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5" r:id="rId2"/>
    <p:sldLayoutId id="2147483676" r:id="rId3"/>
    <p:sldLayoutId id="2147483677" r:id="rId4"/>
    <p:sldLayoutId id="2147483678" r:id="rId5"/>
  </p:sldLayoutIdLst>
  <mc:AlternateContent xmlns:mc="http://schemas.openxmlformats.org/markup-compatibility/2006" xmlns:p14="http://schemas.microsoft.com/office/powerpoint/2010/main">
    <mc:Choice Requires="p14">
      <p:transition spd="slow" p14:dur="3250">
        <p:fade/>
      </p:transition>
    </mc:Choice>
    <mc:Fallback xmlns="">
      <p:transition spd="slow">
        <p:fade/>
      </p:transition>
    </mc:Fallback>
  </mc:AlternateConten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79388" indent="-179388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79388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79388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84200" y="1981200"/>
            <a:ext cx="7967663" cy="107315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Delivering Effective Family Practice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584200" y="3176588"/>
            <a:ext cx="6769100" cy="5207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28 February 2018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00">
        <p:fade/>
      </p:transition>
    </mc:Choice>
    <mc:Fallback xmlns="">
      <p:transition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Strategic Objectives 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prison and probation service that reforms offenders by: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sz="2800" dirty="0" smtClean="0"/>
              <a:t>Maintaining the highest level of public protection</a:t>
            </a:r>
          </a:p>
          <a:p>
            <a:endParaRPr lang="en-GB" sz="2800" dirty="0" smtClean="0"/>
          </a:p>
          <a:p>
            <a:r>
              <a:rPr lang="en-GB" sz="2800" dirty="0" smtClean="0"/>
              <a:t>Keeping prisons safe, secure and decent</a:t>
            </a:r>
          </a:p>
          <a:p>
            <a:endParaRPr lang="en-GB" sz="2800" dirty="0" smtClean="0"/>
          </a:p>
          <a:p>
            <a:r>
              <a:rPr lang="en-GB" sz="2800" dirty="0" smtClean="0"/>
              <a:t>Supporting offenders to reform</a:t>
            </a:r>
          </a:p>
          <a:p>
            <a:endParaRPr lang="en-GB" sz="2800" dirty="0" smtClean="0"/>
          </a:p>
          <a:p>
            <a:r>
              <a:rPr lang="en-GB" sz="2800" dirty="0" smtClean="0"/>
              <a:t>Reducing reoffending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7316E4-7C31-4813-8E4C-856A426E2451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310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0000">
        <p:fade/>
      </p:transition>
    </mc:Choice>
    <mc:Fallback xmlns="">
      <p:transition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162" y="109481"/>
            <a:ext cx="8350250" cy="511175"/>
          </a:xfrm>
        </p:spPr>
        <p:txBody>
          <a:bodyPr/>
          <a:lstStyle/>
          <a:p>
            <a:r>
              <a:rPr lang="en-GB" dirty="0" smtClean="0"/>
              <a:t>What are we here to do?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7316E4-7C31-4813-8E4C-856A426E2451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49764" y="2066503"/>
            <a:ext cx="4572000" cy="1200329"/>
          </a:xfrm>
          <a:prstGeom prst="rect">
            <a:avLst/>
          </a:prstGeom>
          <a:ln/>
          <a:effectLst>
            <a:glow rad="228600">
              <a:schemeClr val="accent1">
                <a:satMod val="175000"/>
                <a:alpha val="40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</a:rPr>
              <a:t>Our </a:t>
            </a: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</a:rPr>
              <a:t>job is to deliver the sentence and orders of the courts safely and securely, within a culture of decency and respect that enables rehabilitation.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27622" y="1143876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10162" y="4023963"/>
            <a:ext cx="4572000" cy="646331"/>
          </a:xfrm>
          <a:prstGeom prst="rect">
            <a:avLst/>
          </a:prstGeom>
          <a:ln/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</a:rPr>
              <a:t>Together we </a:t>
            </a: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</a:rPr>
              <a:t>work as a team to protect the public and reduce reoffending</a:t>
            </a: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</a:rPr>
              <a:t>.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9764" y="635075"/>
            <a:ext cx="4572000" cy="923330"/>
          </a:xfrm>
          <a:prstGeom prst="rect">
            <a:avLst/>
          </a:prstGeom>
          <a:ln/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</a:rPr>
              <a:t>All </a:t>
            </a: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</a:rPr>
              <a:t>of us work to make a real difference to the lives of others and, in doing so, protect the public.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15045" y="898055"/>
            <a:ext cx="4152086" cy="1200329"/>
          </a:xfrm>
          <a:prstGeom prst="rect">
            <a:avLst/>
          </a:prstGeom>
          <a:ln/>
          <a:effectLst>
            <a:glow rad="139700">
              <a:schemeClr val="accent1">
                <a:satMod val="175000"/>
                <a:alpha val="40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</a:rPr>
              <a:t>Openness </a:t>
            </a:r>
            <a:endParaRPr lang="en-GB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</a:rPr>
              <a:t>All of </a:t>
            </a: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</a:rPr>
              <a:t>us must </a:t>
            </a: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</a:rPr>
              <a:t>exercise our authority wisely and with integrity, with decisions that are fair and consistent.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15045" y="2708049"/>
            <a:ext cx="4152086" cy="1477328"/>
          </a:xfrm>
          <a:prstGeom prst="rect">
            <a:avLst/>
          </a:prstGeom>
          <a:ln/>
          <a:effectLst>
            <a:glow rad="139700">
              <a:schemeClr val="accent1">
                <a:satMod val="175000"/>
                <a:alpha val="40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</a:rPr>
              <a:t>As colleagues we innovate, share and learn as we develop and improve our professional practice with investment and trust in the skills of our staff to do their jobs well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15045" y="4563942"/>
            <a:ext cx="4152086" cy="1200329"/>
          </a:xfrm>
          <a:prstGeom prst="rect">
            <a:avLst/>
          </a:prstGeom>
          <a:ln/>
          <a:effectLst>
            <a:glow rad="139700">
              <a:schemeClr val="accent1">
                <a:satMod val="175000"/>
                <a:alpha val="40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</a:rPr>
              <a:t>As an employer and as colleagues we respect and value everyone and look to motivate everyone to be the best they can be. 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358210"/>
      </p:ext>
    </p:extLst>
  </p:cSld>
  <p:clrMapOvr>
    <a:masterClrMapping/>
  </p:clrMapOvr>
  <p:transition spd="slow" advClick="0" advTm="3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2" grpId="0" animBg="1"/>
      <p:bldP spid="13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it matters…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7316E4-7C31-4813-8E4C-856A426E2451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5" name="Cloud Callout 4"/>
          <p:cNvSpPr/>
          <p:nvPr/>
        </p:nvSpPr>
        <p:spPr>
          <a:xfrm>
            <a:off x="65903" y="774358"/>
            <a:ext cx="8530217" cy="395416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179" y="1861752"/>
            <a:ext cx="7068193" cy="1869990"/>
          </a:xfrm>
        </p:spPr>
        <p:txBody>
          <a:bodyPr/>
          <a:lstStyle/>
          <a:p>
            <a:pPr marL="0" indent="0">
              <a:buNone/>
            </a:pPr>
            <a:r>
              <a:rPr lang="en-GB" i="1" dirty="0" smtClean="0"/>
              <a:t>“</a:t>
            </a:r>
            <a:r>
              <a:rPr lang="en-GB" b="1" i="1" dirty="0" smtClean="0"/>
              <a:t>Family</a:t>
            </a:r>
            <a:r>
              <a:rPr lang="en-GB" i="1" dirty="0" smtClean="0"/>
              <a:t> </a:t>
            </a:r>
            <a:r>
              <a:rPr lang="en-GB" i="1" dirty="0"/>
              <a:t>and significant relationships are considered as a key means by which we can prevent reoffending and reduce the likelihood of intergenerational crime. Supporting a prisoner in a meaningful and constructive relationship with his or her family or significant others, should be a primary focus for anyone caring for those in custody who hope to achieve positive change and transform </a:t>
            </a:r>
            <a:r>
              <a:rPr lang="en-GB" i="1" dirty="0" smtClean="0"/>
              <a:t>lives.”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084044" y="6033184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800" dirty="0" smtClean="0">
                <a:latin typeface="+mn-lt"/>
              </a:rPr>
              <a:t>*Quote from Delivering Effective Family Practice Operating Guidance issued December 2017</a:t>
            </a:r>
            <a:endParaRPr lang="en-GB" sz="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034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30000">
        <p:fade/>
      </p:transition>
    </mc:Choice>
    <mc:Fallback xmlns="">
      <p:transition spd="slow" advClick="0" advTm="3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964D21-DA17-4066-BC1C-579D721850BC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97205" y="330158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effectLst/>
                <a:latin typeface="+mn-lt"/>
              </a:rPr>
              <a:t>“For a child I think it’s very intimidating </a:t>
            </a:r>
          </a:p>
          <a:p>
            <a:r>
              <a:rPr lang="en-GB" dirty="0" smtClean="0">
                <a:effectLst/>
                <a:latin typeface="+mn-lt"/>
              </a:rPr>
              <a:t>and scary to have to go through”</a:t>
            </a:r>
          </a:p>
          <a:p>
            <a:r>
              <a:rPr lang="en-GB" dirty="0" smtClean="0">
                <a:effectLst/>
                <a:latin typeface="+mn-lt"/>
              </a:rPr>
              <a:t>– </a:t>
            </a:r>
          </a:p>
          <a:p>
            <a:r>
              <a:rPr lang="en-GB" dirty="0" smtClean="0">
                <a:effectLst/>
                <a:latin typeface="+mn-lt"/>
              </a:rPr>
              <a:t>Parent </a:t>
            </a:r>
          </a:p>
          <a:p>
            <a:r>
              <a:rPr lang="en-GB" dirty="0" smtClean="0">
                <a:effectLst/>
                <a:latin typeface="+mn-lt"/>
              </a:rPr>
              <a:t>referring to walking through a prison with </a:t>
            </a:r>
          </a:p>
          <a:p>
            <a:r>
              <a:rPr lang="en-GB" dirty="0" smtClean="0">
                <a:effectLst/>
                <a:latin typeface="+mn-lt"/>
              </a:rPr>
              <a:t>their child on a visit </a:t>
            </a:r>
            <a:endParaRPr lang="en-GB" dirty="0">
              <a:effectLst/>
              <a:latin typeface="+mn-lt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05" y="808935"/>
            <a:ext cx="3577590" cy="238442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057" y="808935"/>
            <a:ext cx="3959344" cy="2384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172401" y="48655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+mn-lt"/>
              </a:rPr>
              <a:t>Each year, </a:t>
            </a:r>
            <a:r>
              <a:rPr lang="en-GB" dirty="0" smtClean="0">
                <a:latin typeface="+mn-lt"/>
              </a:rPr>
              <a:t>200,000 children experience the imprisonment </a:t>
            </a:r>
            <a:r>
              <a:rPr lang="en-GB" dirty="0">
                <a:latin typeface="+mn-lt"/>
              </a:rPr>
              <a:t>of a parent in England and </a:t>
            </a:r>
            <a:r>
              <a:rPr lang="en-GB" dirty="0" smtClean="0">
                <a:latin typeface="+mn-lt"/>
              </a:rPr>
              <a:t>Wales and half </a:t>
            </a:r>
            <a:r>
              <a:rPr lang="en-GB" dirty="0">
                <a:latin typeface="+mn-lt"/>
              </a:rPr>
              <a:t>a </a:t>
            </a:r>
            <a:r>
              <a:rPr lang="en-GB" dirty="0" smtClean="0">
                <a:latin typeface="+mn-lt"/>
              </a:rPr>
              <a:t>million visits </a:t>
            </a:r>
            <a:r>
              <a:rPr lang="en-GB" dirty="0">
                <a:latin typeface="+mn-lt"/>
              </a:rPr>
              <a:t>are made </a:t>
            </a:r>
            <a:r>
              <a:rPr lang="en-GB" dirty="0" smtClean="0">
                <a:latin typeface="+mn-lt"/>
              </a:rPr>
              <a:t>by </a:t>
            </a:r>
            <a:r>
              <a:rPr lang="en-GB" dirty="0">
                <a:latin typeface="+mn-lt"/>
              </a:rPr>
              <a:t>children to public prisons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96001" y="432000"/>
            <a:ext cx="8348400" cy="51117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mtClean="0"/>
              <a:t>Why it matters…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500745"/>
      </p:ext>
    </p:extLst>
  </p:cSld>
  <p:clrMapOvr>
    <a:masterClrMapping/>
  </p:clrMapOvr>
  <p:transition spd="slow" advTm="3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it matters…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7316E4-7C31-4813-8E4C-856A426E2451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281" y="943174"/>
            <a:ext cx="3607724" cy="240237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95288" y="303503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latin typeface="+mn-lt"/>
              </a:rPr>
              <a:t>Around 43% of prisoners lose contact with their families</a:t>
            </a:r>
            <a:endParaRPr lang="en-GB" baseline="30000" dirty="0"/>
          </a:p>
          <a:p>
            <a:endParaRPr lang="en-GB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288" y="166590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latin typeface="+mn-lt"/>
              </a:rPr>
              <a:t>Reoffending rates are 21 percentage points higher for people who said they had not received family visits whilst in prison compared to those who had</a:t>
            </a:r>
            <a:r>
              <a:rPr lang="en-GB" baseline="30000" dirty="0"/>
              <a:t>*</a:t>
            </a:r>
          </a:p>
          <a:p>
            <a:endParaRPr lang="en-GB" dirty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5288" y="95940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+mn-lt"/>
              </a:rPr>
              <a:t>Prisoners who </a:t>
            </a:r>
            <a:r>
              <a:rPr lang="en-GB" dirty="0" smtClean="0">
                <a:latin typeface="+mn-lt"/>
              </a:rPr>
              <a:t>receive </a:t>
            </a:r>
            <a:r>
              <a:rPr lang="en-GB" dirty="0">
                <a:latin typeface="+mn-lt"/>
              </a:rPr>
              <a:t>visits from family members are </a:t>
            </a:r>
            <a:r>
              <a:rPr lang="en-GB" dirty="0" smtClean="0">
                <a:latin typeface="+mn-lt"/>
              </a:rPr>
              <a:t>39</a:t>
            </a:r>
            <a:r>
              <a:rPr lang="en-GB" dirty="0">
                <a:latin typeface="+mn-lt"/>
              </a:rPr>
              <a:t>% </a:t>
            </a:r>
            <a:r>
              <a:rPr lang="en-GB" dirty="0" smtClean="0">
                <a:latin typeface="+mn-lt"/>
              </a:rPr>
              <a:t>less </a:t>
            </a:r>
            <a:r>
              <a:rPr lang="en-GB" dirty="0">
                <a:latin typeface="+mn-lt"/>
              </a:rPr>
              <a:t>likely to reoffend</a:t>
            </a:r>
          </a:p>
        </p:txBody>
      </p:sp>
      <p:sp>
        <p:nvSpPr>
          <p:cNvPr id="9" name="Rectangle 8"/>
          <p:cNvSpPr/>
          <p:nvPr/>
        </p:nvSpPr>
        <p:spPr>
          <a:xfrm>
            <a:off x="395288" y="400372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latin typeface="+mn-lt"/>
              </a:rPr>
              <a:t>Only three in ten prisoners reported that it was easy or very easy for family to visit them at their current prison – 16% said they did not receive visits</a:t>
            </a:r>
            <a:r>
              <a:rPr lang="en-GB" baseline="30000" dirty="0" smtClean="0">
                <a:latin typeface="+mn-lt"/>
              </a:rPr>
              <a:t>*</a:t>
            </a:r>
            <a:endParaRPr lang="en-GB" baseline="30000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84044" y="6033184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800" dirty="0" smtClean="0">
                <a:latin typeface="+mn-lt"/>
              </a:rPr>
              <a:t>*Statistics taken from Bromley Briefings Prison </a:t>
            </a:r>
            <a:r>
              <a:rPr lang="en-GB" sz="800" dirty="0" err="1" smtClean="0">
                <a:latin typeface="+mn-lt"/>
              </a:rPr>
              <a:t>Factfile</a:t>
            </a:r>
            <a:r>
              <a:rPr lang="en-GB" sz="800" dirty="0" smtClean="0">
                <a:latin typeface="+mn-lt"/>
              </a:rPr>
              <a:t> Autumn 2017</a:t>
            </a:r>
            <a:endParaRPr lang="en-GB" sz="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4109286"/>
      </p:ext>
    </p:extLst>
  </p:cSld>
  <p:clrMapOvr>
    <a:masterClrMapping/>
  </p:clrMapOvr>
  <p:transition spd="slow" advTm="3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06917"/>
            <a:ext cx="8348400" cy="511174"/>
          </a:xfrm>
        </p:spPr>
        <p:txBody>
          <a:bodyPr/>
          <a:lstStyle/>
          <a:p>
            <a:r>
              <a:rPr lang="en-GB" dirty="0" smtClean="0"/>
              <a:t>Did you know?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699" y="718089"/>
            <a:ext cx="8899301" cy="563826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The Assisted Prison Visits Unit Contact Centre has provided an ‘in house’ bespoke visits booking service since 2011 and recently expanded to 21 public sector prisons.</a:t>
            </a:r>
          </a:p>
          <a:p>
            <a:r>
              <a:rPr lang="en-GB" sz="1800" dirty="0" smtClean="0"/>
              <a:t>A contact centre approach was developed to allow legal/official visitors to use both email and phone service and social visitors both online bookings (24/7 availability) and phone calls – not losing that personal interaction.</a:t>
            </a:r>
          </a:p>
          <a:p>
            <a:r>
              <a:rPr lang="en-GB" sz="2400" dirty="0"/>
              <a:t>In 2017 we made over 100,000 bookings on behalf of prisons</a:t>
            </a:r>
          </a:p>
          <a:p>
            <a:r>
              <a:rPr lang="en-GB" sz="2400" dirty="0"/>
              <a:t>Handled 119,919 calls relating to prison visits</a:t>
            </a:r>
          </a:p>
          <a:p>
            <a:pPr marL="0" indent="0">
              <a:buNone/>
            </a:pPr>
            <a:r>
              <a:rPr lang="en-GB" b="1" dirty="0" smtClean="0"/>
              <a:t>Our USP:</a:t>
            </a:r>
          </a:p>
          <a:p>
            <a:pPr marL="477440" lvl="1" indent="-342900">
              <a:buFont typeface="+mj-lt"/>
              <a:buAutoNum type="arabicPeriod"/>
            </a:pPr>
            <a:r>
              <a:rPr lang="en-GB" sz="1800" dirty="0" smtClean="0"/>
              <a:t>Opening hours from 9am – 6pm Monday to Friday</a:t>
            </a:r>
          </a:p>
          <a:p>
            <a:pPr marL="477440" lvl="1" indent="-342900">
              <a:buFont typeface="+mj-lt"/>
              <a:buAutoNum type="arabicPeriod"/>
            </a:pPr>
            <a:r>
              <a:rPr lang="en-GB" sz="1800" dirty="0" smtClean="0"/>
              <a:t>Front and Back office approach to ensure all business areas - legal and social visits requests are met</a:t>
            </a:r>
          </a:p>
          <a:p>
            <a:pPr marL="477440" lvl="1" indent="-342900">
              <a:buFont typeface="+mj-lt"/>
              <a:buAutoNum type="arabicPeriod"/>
            </a:pPr>
            <a:r>
              <a:rPr lang="en-GB" sz="1800" dirty="0" smtClean="0"/>
              <a:t>Birmingham based location and economies of scale will reduce staffing costs</a:t>
            </a:r>
          </a:p>
          <a:p>
            <a:pPr marL="0" indent="0">
              <a:buNone/>
            </a:pPr>
            <a:r>
              <a:rPr lang="en-GB" b="1" dirty="0"/>
              <a:t>If you would like to know more…</a:t>
            </a:r>
          </a:p>
          <a:p>
            <a:pPr lvl="2"/>
            <a:r>
              <a:rPr lang="en-GB" sz="1800" dirty="0"/>
              <a:t>Please speak to us here today or contact APVU at APVU Management in the GAL</a:t>
            </a:r>
          </a:p>
          <a:p>
            <a:pPr marL="477440" lvl="1" indent="-342900">
              <a:buFont typeface="+mj-lt"/>
              <a:buAutoNum type="arabicPeriod"/>
            </a:pPr>
            <a:endParaRPr lang="en-GB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7316E4-7C31-4813-8E4C-856A426E2451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9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0">
        <p:fade/>
      </p:transition>
    </mc:Choice>
    <mc:Fallback xmlns="">
      <p:transition spd="slow" advTm="3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Did you know?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Assisted Prison Visits Scheme contributes towards the cost of travel to prison visits. It </a:t>
            </a:r>
            <a:r>
              <a:rPr lang="en-GB" dirty="0"/>
              <a:t>is open </a:t>
            </a:r>
            <a:r>
              <a:rPr lang="en-GB" dirty="0" smtClean="0"/>
              <a:t>to </a:t>
            </a:r>
            <a:r>
              <a:rPr lang="en-GB" dirty="0"/>
              <a:t>close family </a:t>
            </a:r>
            <a:r>
              <a:rPr lang="en-GB" dirty="0" smtClean="0"/>
              <a:t>members and significant others </a:t>
            </a:r>
            <a:r>
              <a:rPr lang="en-GB" dirty="0"/>
              <a:t>who </a:t>
            </a:r>
            <a:r>
              <a:rPr lang="en-GB" dirty="0" smtClean="0"/>
              <a:t>are </a:t>
            </a:r>
            <a:r>
              <a:rPr lang="en-GB" dirty="0"/>
              <a:t>on a low </a:t>
            </a:r>
            <a:r>
              <a:rPr lang="en-GB" dirty="0" smtClean="0"/>
              <a:t>income and allows for one visit every two weeks.</a:t>
            </a:r>
          </a:p>
          <a:p>
            <a:endParaRPr lang="en-GB" dirty="0"/>
          </a:p>
          <a:p>
            <a:r>
              <a:rPr lang="en-GB" dirty="0" smtClean="0"/>
              <a:t>During January 2018 the Assisted Prison Visits Scheme contributed to the cost of 2983 unique visits.</a:t>
            </a:r>
          </a:p>
          <a:p>
            <a:endParaRPr lang="en-GB" dirty="0" smtClean="0"/>
          </a:p>
          <a:p>
            <a:r>
              <a:rPr lang="en-GB" dirty="0" smtClean="0"/>
              <a:t>The average cost per visit was £33.11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Customers can claim directly online at gov.uk/</a:t>
            </a:r>
            <a:r>
              <a:rPr lang="en-GB" dirty="0" err="1" smtClean="0"/>
              <a:t>helpwithprisonvisits</a:t>
            </a:r>
            <a:r>
              <a:rPr lang="en-GB" dirty="0" smtClean="0"/>
              <a:t>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7316E4-7C31-4813-8E4C-856A426E2451}" type="slidenum">
              <a:rPr lang="en-GB" smtClean="0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681442"/>
      </p:ext>
    </p:extLst>
  </p:cSld>
  <p:clrMapOvr>
    <a:masterClrMapping/>
  </p:clrMapOvr>
  <p:transition spd="slow" advTm="30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partner organisations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288" y="943174"/>
            <a:ext cx="8350250" cy="5264443"/>
          </a:xfrm>
        </p:spPr>
        <p:txBody>
          <a:bodyPr/>
          <a:lstStyle/>
          <a:p>
            <a:r>
              <a:rPr lang="en-GB" dirty="0" smtClean="0"/>
              <a:t>In our recent procurement across Public Sector Prisons the following partner organisations were successful:</a:t>
            </a:r>
          </a:p>
          <a:p>
            <a:pPr lvl="3"/>
            <a:r>
              <a:rPr lang="en-GB" sz="1800" dirty="0" err="1" smtClean="0"/>
              <a:t>Barnardo’s</a:t>
            </a:r>
            <a:r>
              <a:rPr lang="en-GB" sz="1800" dirty="0" smtClean="0"/>
              <a:t>				Sodexo </a:t>
            </a:r>
            <a:r>
              <a:rPr lang="en-GB" sz="1800" dirty="0"/>
              <a:t>Justice Services</a:t>
            </a:r>
            <a:endParaRPr lang="en-GB" sz="1800" dirty="0" smtClean="0"/>
          </a:p>
          <a:p>
            <a:pPr lvl="3"/>
            <a:r>
              <a:rPr lang="en-GB" sz="1800" dirty="0" smtClean="0"/>
              <a:t>Choices Consultancy Services	</a:t>
            </a:r>
            <a:r>
              <a:rPr lang="en-GB" sz="1800" dirty="0" err="1" smtClean="0"/>
              <a:t>Spurgeons</a:t>
            </a:r>
            <a:endParaRPr lang="en-GB" sz="1800" dirty="0" smtClean="0"/>
          </a:p>
          <a:p>
            <a:pPr lvl="3"/>
            <a:r>
              <a:rPr lang="en-GB" sz="1800" dirty="0" smtClean="0"/>
              <a:t>FAST				VCSG</a:t>
            </a:r>
          </a:p>
          <a:p>
            <a:pPr lvl="3"/>
            <a:r>
              <a:rPr lang="en-GB" sz="1800" dirty="0" err="1" smtClean="0"/>
              <a:t>FoPP</a:t>
            </a:r>
            <a:r>
              <a:rPr lang="en-GB" sz="1800" dirty="0" smtClean="0"/>
              <a:t> (Sodexo)			YJB</a:t>
            </a:r>
          </a:p>
          <a:p>
            <a:pPr lvl="3"/>
            <a:r>
              <a:rPr lang="en-GB" sz="1800" dirty="0" smtClean="0"/>
              <a:t>G4S				</a:t>
            </a:r>
          </a:p>
          <a:p>
            <a:pPr lvl="3"/>
            <a:r>
              <a:rPr lang="en-GB" sz="1800" dirty="0" smtClean="0"/>
              <a:t>HALOW</a:t>
            </a:r>
          </a:p>
          <a:p>
            <a:pPr lvl="3"/>
            <a:r>
              <a:rPr lang="en-GB" sz="1800" dirty="0" smtClean="0"/>
              <a:t>JIGSAW</a:t>
            </a:r>
          </a:p>
          <a:p>
            <a:pPr lvl="3"/>
            <a:r>
              <a:rPr lang="en-GB" sz="1800" dirty="0" smtClean="0"/>
              <a:t>LAT</a:t>
            </a:r>
          </a:p>
          <a:p>
            <a:pPr lvl="3"/>
            <a:r>
              <a:rPr lang="en-GB" sz="1800" dirty="0" smtClean="0"/>
              <a:t>NEPACS</a:t>
            </a:r>
          </a:p>
          <a:p>
            <a:pPr lvl="3"/>
            <a:r>
              <a:rPr lang="en-GB" sz="1800" dirty="0" err="1" smtClean="0"/>
              <a:t>Ormiston</a:t>
            </a:r>
            <a:endParaRPr lang="en-GB" sz="1800" dirty="0" smtClean="0"/>
          </a:p>
          <a:p>
            <a:pPr lvl="3"/>
            <a:r>
              <a:rPr lang="en-GB" sz="1800" dirty="0" smtClean="0"/>
              <a:t>PACT</a:t>
            </a:r>
          </a:p>
          <a:p>
            <a:pPr lvl="3"/>
            <a:r>
              <a:rPr lang="en-GB" sz="1800" dirty="0" smtClean="0"/>
              <a:t>POPs</a:t>
            </a:r>
          </a:p>
          <a:p>
            <a:pPr lvl="3"/>
            <a:r>
              <a:rPr lang="en-GB" sz="1800" dirty="0" smtClean="0"/>
              <a:t>PSS</a:t>
            </a:r>
          </a:p>
          <a:p>
            <a:pPr lvl="3"/>
            <a:r>
              <a:rPr lang="en-GB" sz="1800" dirty="0" smtClean="0"/>
              <a:t>SERCO</a:t>
            </a:r>
          </a:p>
          <a:p>
            <a:pPr lvl="3"/>
            <a:endParaRPr lang="en-GB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964D21-DA17-4066-BC1C-579D721850BC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0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20000">
        <p:fade/>
      </p:transition>
    </mc:Choice>
    <mc:Fallback xmlns="">
      <p:transition spd="slow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HMPPS Colours">
      <a:dk1>
        <a:sysClr val="windowText" lastClr="000000"/>
      </a:dk1>
      <a:lt1>
        <a:sysClr val="window" lastClr="FFFFFF"/>
      </a:lt1>
      <a:dk2>
        <a:srgbClr val="7F4098"/>
      </a:dk2>
      <a:lt2>
        <a:srgbClr val="E7E6E6"/>
      </a:lt2>
      <a:accent1>
        <a:srgbClr val="7F4098"/>
      </a:accent1>
      <a:accent2>
        <a:srgbClr val="D0B9DA"/>
      </a:accent2>
      <a:accent3>
        <a:srgbClr val="F3EEF6"/>
      </a:accent3>
      <a:accent4>
        <a:srgbClr val="0096D7"/>
      </a:accent4>
      <a:accent5>
        <a:srgbClr val="A3D9F0"/>
      </a:accent5>
      <a:accent6>
        <a:srgbClr val="E8F5FB"/>
      </a:accent6>
      <a:hlink>
        <a:srgbClr val="0563C1"/>
      </a:hlink>
      <a:folHlink>
        <a:srgbClr val="954F72"/>
      </a:folHlink>
    </a:clrScheme>
    <a:fontScheme name="Arial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6-3162_HMPPS_CAP_HMPPS-PowerPoint-Template-Standard-v1-300317 [Read-Only] [Compatibility Mode]" id="{40E10DD7-CCD5-4FCD-B633-A8FA13733418}" vid="{6569C524-66D6-4489-A6FF-92E38AA4ADE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6-3162_HMPPS_CAP_HMPPS-PowerPoint-Template-Standard-v1-300317</Template>
  <TotalTime>1362</TotalTime>
  <Words>684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Delivering Effective Family Practice</vt:lpstr>
      <vt:lpstr>Our Strategic Objectives </vt:lpstr>
      <vt:lpstr>What are we here to do?</vt:lpstr>
      <vt:lpstr>Why it matters…</vt:lpstr>
      <vt:lpstr>PowerPoint Presentation</vt:lpstr>
      <vt:lpstr>Why it matters…</vt:lpstr>
      <vt:lpstr>Did you know?</vt:lpstr>
      <vt:lpstr>Did you know?</vt:lpstr>
      <vt:lpstr>Our partner organisations</vt:lpstr>
    </vt:vector>
  </TitlesOfParts>
  <Manager>HMPPS</Manager>
  <Company>MOJ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HMPPS PowerPoint Template</dc:subject>
  <dc:creator>Lloyd, Timothy [NOMS]</dc:creator>
  <cp:lastModifiedBy>Stuart Harrington</cp:lastModifiedBy>
  <cp:revision>63</cp:revision>
  <dcterms:created xsi:type="dcterms:W3CDTF">2018-01-15T14:33:13Z</dcterms:created>
  <dcterms:modified xsi:type="dcterms:W3CDTF">2018-03-01T12:05:11Z</dcterms:modified>
</cp:coreProperties>
</file>