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1" r:id="rId3"/>
    <p:sldId id="266" r:id="rId4"/>
    <p:sldId id="264" r:id="rId5"/>
    <p:sldId id="263" r:id="rId6"/>
    <p:sldId id="262" r:id="rId7"/>
    <p:sldId id="265" r:id="rId8"/>
    <p:sldId id="267" r:id="rId9"/>
    <p:sldId id="268" r:id="rId10"/>
    <p:sldId id="269" r:id="rId11"/>
    <p:sldId id="276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D2418C-69A8-435E-A15B-B54EC2A1555F}" type="doc">
      <dgm:prSet loTypeId="urn:microsoft.com/office/officeart/2005/8/layout/venn2" loCatId="relationship" qsTypeId="urn:microsoft.com/office/officeart/2005/8/quickstyle/3d9" qsCatId="3D" csTypeId="urn:microsoft.com/office/officeart/2005/8/colors/colorful5" csCatId="colorful" phldr="1"/>
      <dgm:spPr>
        <a:scene3d>
          <a:camera prst="perspectiveHeroicExtremeRightFacing"/>
          <a:lightRig rig="threePt" dir="t">
            <a:rot lat="0" lon="0" rev="0"/>
          </a:lightRig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en-GB"/>
        </a:p>
      </dgm:t>
    </dgm:pt>
    <dgm:pt modelId="{84F90027-353D-49AD-810B-6FE34AFABDA0}">
      <dgm:prSet phldrT="[Text]" custT="1"/>
      <dgm:spPr>
        <a:solidFill>
          <a:srgbClr val="FF0000"/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>
          <a:sp3d extrusionH="28000" prstMaterial="matte"/>
        </a:bodyPr>
        <a:lstStyle/>
        <a:p>
          <a:r>
            <a:rPr lang="en-GB" sz="3200" b="0" smtClean="0">
              <a:solidFill>
                <a:schemeClr val="tx1"/>
              </a:solidFill>
            </a:rPr>
            <a:t>6</a:t>
          </a:r>
          <a:endParaRPr lang="en-GB" sz="3200" b="0" dirty="0">
            <a:solidFill>
              <a:schemeClr val="tx1"/>
            </a:solidFill>
          </a:endParaRPr>
        </a:p>
      </dgm:t>
    </dgm:pt>
    <dgm:pt modelId="{09159A1A-F9C1-48C0-B48A-B5E7C4D70B01}" type="parTrans" cxnId="{AD5AF49D-F45C-4C48-B4D7-765A05F25B01}">
      <dgm:prSet/>
      <dgm:spPr/>
      <dgm:t>
        <a:bodyPr/>
        <a:lstStyle/>
        <a:p>
          <a:endParaRPr lang="en-GB"/>
        </a:p>
      </dgm:t>
    </dgm:pt>
    <dgm:pt modelId="{FF9E7C0F-4A3F-483E-AB3B-C0EC54EADAFC}" type="sibTrans" cxnId="{AD5AF49D-F45C-4C48-B4D7-765A05F25B01}">
      <dgm:prSet/>
      <dgm:spPr/>
      <dgm:t>
        <a:bodyPr/>
        <a:lstStyle/>
        <a:p>
          <a:endParaRPr lang="en-GB"/>
        </a:p>
      </dgm:t>
    </dgm:pt>
    <dgm:pt modelId="{87FEFD99-5FD5-40F7-95B0-31476EDA0320}">
      <dgm:prSet phldrT="[Text]" custT="1"/>
      <dgm:spPr>
        <a:solidFill>
          <a:schemeClr val="tx2">
            <a:lumMod val="60000"/>
            <a:lumOff val="40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>
          <a:sp3d extrusionH="28000" prstMaterial="matte"/>
        </a:bodyPr>
        <a:lstStyle/>
        <a:p>
          <a:r>
            <a:rPr lang="en-GB" sz="3200" b="0" smtClean="0">
              <a:solidFill>
                <a:schemeClr val="tx1"/>
              </a:solidFill>
            </a:rPr>
            <a:t>5</a:t>
          </a:r>
          <a:endParaRPr lang="en-GB" sz="3200" b="0" dirty="0">
            <a:solidFill>
              <a:schemeClr val="tx1"/>
            </a:solidFill>
          </a:endParaRPr>
        </a:p>
      </dgm:t>
    </dgm:pt>
    <dgm:pt modelId="{6DE4B00E-803C-468D-BBB8-B8099E6F34F5}" type="parTrans" cxnId="{3D10D3BE-36BD-41FC-A438-E144E1DDF9DD}">
      <dgm:prSet/>
      <dgm:spPr/>
      <dgm:t>
        <a:bodyPr/>
        <a:lstStyle/>
        <a:p>
          <a:endParaRPr lang="en-GB"/>
        </a:p>
      </dgm:t>
    </dgm:pt>
    <dgm:pt modelId="{85FB19A7-3350-4374-B9C6-9366F9CAA4AD}" type="sibTrans" cxnId="{3D10D3BE-36BD-41FC-A438-E144E1DDF9DD}">
      <dgm:prSet/>
      <dgm:spPr/>
      <dgm:t>
        <a:bodyPr/>
        <a:lstStyle/>
        <a:p>
          <a:endParaRPr lang="en-GB"/>
        </a:p>
      </dgm:t>
    </dgm:pt>
    <dgm:pt modelId="{79F652CE-9F43-462F-A21F-4D0FAE0E9087}">
      <dgm:prSet phldrT="[Text]" custT="1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>
          <a:sp3d extrusionH="28000" prstMaterial="matte"/>
        </a:bodyPr>
        <a:lstStyle/>
        <a:p>
          <a:r>
            <a:rPr lang="en-GB" sz="3200" b="0" smtClean="0">
              <a:solidFill>
                <a:schemeClr val="tx1"/>
              </a:solidFill>
            </a:rPr>
            <a:t>4</a:t>
          </a:r>
          <a:endParaRPr lang="en-GB" sz="3200" b="0" dirty="0">
            <a:solidFill>
              <a:schemeClr val="tx1"/>
            </a:solidFill>
          </a:endParaRPr>
        </a:p>
      </dgm:t>
    </dgm:pt>
    <dgm:pt modelId="{90E5F41B-3F45-49B7-A860-2085CD5D4B61}" type="parTrans" cxnId="{9BEB9717-0117-491B-A9FB-626B4455DF68}">
      <dgm:prSet/>
      <dgm:spPr/>
      <dgm:t>
        <a:bodyPr/>
        <a:lstStyle/>
        <a:p>
          <a:endParaRPr lang="en-GB"/>
        </a:p>
      </dgm:t>
    </dgm:pt>
    <dgm:pt modelId="{10118569-40AB-416A-B498-2670C3FA736B}" type="sibTrans" cxnId="{9BEB9717-0117-491B-A9FB-626B4455DF68}">
      <dgm:prSet/>
      <dgm:spPr/>
      <dgm:t>
        <a:bodyPr/>
        <a:lstStyle/>
        <a:p>
          <a:endParaRPr lang="en-GB"/>
        </a:p>
      </dgm:t>
    </dgm:pt>
    <dgm:pt modelId="{DE2603EE-1CA6-4D31-BE87-C37BF6A9E54C}">
      <dgm:prSet phldrT="[Text]" custT="1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>
          <a:sp3d extrusionH="28000" prstMaterial="matte"/>
        </a:bodyPr>
        <a:lstStyle/>
        <a:p>
          <a:r>
            <a:rPr lang="en-GB" sz="3200" b="0" smtClean="0">
              <a:solidFill>
                <a:schemeClr val="tx1"/>
              </a:solidFill>
            </a:rPr>
            <a:t>3</a:t>
          </a:r>
          <a:endParaRPr lang="en-GB" sz="3200" b="0" dirty="0">
            <a:solidFill>
              <a:schemeClr val="tx1"/>
            </a:solidFill>
          </a:endParaRPr>
        </a:p>
      </dgm:t>
    </dgm:pt>
    <dgm:pt modelId="{51457081-1890-4815-8A12-12A5B8A42708}" type="parTrans" cxnId="{060D7B22-F444-46B3-A121-39B86113B846}">
      <dgm:prSet/>
      <dgm:spPr/>
      <dgm:t>
        <a:bodyPr/>
        <a:lstStyle/>
        <a:p>
          <a:endParaRPr lang="en-GB"/>
        </a:p>
      </dgm:t>
    </dgm:pt>
    <dgm:pt modelId="{A9DFDD7F-3DC2-41E3-80DE-3B6982A8CE85}" type="sibTrans" cxnId="{060D7B22-F444-46B3-A121-39B86113B846}">
      <dgm:prSet/>
      <dgm:spPr/>
      <dgm:t>
        <a:bodyPr/>
        <a:lstStyle/>
        <a:p>
          <a:endParaRPr lang="en-GB"/>
        </a:p>
      </dgm:t>
    </dgm:pt>
    <dgm:pt modelId="{866FA86A-3826-4DC6-ADCF-153E90135964}">
      <dgm:prSet phldrT="[Text]" custT="1"/>
      <dgm:spPr>
        <a:solidFill>
          <a:srgbClr val="FFFF00"/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>
          <a:sp3d extrusionH="28000" prstMaterial="matte"/>
        </a:bodyPr>
        <a:lstStyle/>
        <a:p>
          <a:r>
            <a:rPr lang="en-GB" sz="3200" b="0" smtClean="0">
              <a:solidFill>
                <a:schemeClr val="tx1"/>
              </a:solidFill>
            </a:rPr>
            <a:t>1</a:t>
          </a:r>
          <a:endParaRPr lang="en-GB" sz="3200" b="0" dirty="0">
            <a:solidFill>
              <a:schemeClr val="tx1"/>
            </a:solidFill>
          </a:endParaRPr>
        </a:p>
      </dgm:t>
    </dgm:pt>
    <dgm:pt modelId="{1BF34D98-BEBF-4CF0-AEB6-D89FFCE764C3}" type="parTrans" cxnId="{DABF5573-E170-4145-B90A-33E09D0F61D2}">
      <dgm:prSet/>
      <dgm:spPr/>
      <dgm:t>
        <a:bodyPr/>
        <a:lstStyle/>
        <a:p>
          <a:endParaRPr lang="en-GB"/>
        </a:p>
      </dgm:t>
    </dgm:pt>
    <dgm:pt modelId="{3C833F40-ED39-4AC8-8262-D9CED2D1AEEC}" type="sibTrans" cxnId="{DABF5573-E170-4145-B90A-33E09D0F61D2}">
      <dgm:prSet/>
      <dgm:spPr/>
      <dgm:t>
        <a:bodyPr/>
        <a:lstStyle/>
        <a:p>
          <a:endParaRPr lang="en-GB"/>
        </a:p>
      </dgm:t>
    </dgm:pt>
    <dgm:pt modelId="{E153A2CB-C35A-49EB-911E-C51CEDB20C03}">
      <dgm:prSet phldrT="[Text]" custT="1"/>
      <dgm:spPr>
        <a:solidFill>
          <a:srgbClr val="FFC000"/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>
          <a:sp3d extrusionH="28000" prstMaterial="matte"/>
        </a:bodyPr>
        <a:lstStyle/>
        <a:p>
          <a:r>
            <a:rPr lang="en-GB" sz="3200" b="0" smtClean="0">
              <a:solidFill>
                <a:schemeClr val="tx1"/>
              </a:solidFill>
            </a:rPr>
            <a:t>2</a:t>
          </a:r>
          <a:endParaRPr lang="en-GB" sz="3200" b="0" dirty="0">
            <a:solidFill>
              <a:schemeClr val="tx1"/>
            </a:solidFill>
          </a:endParaRPr>
        </a:p>
      </dgm:t>
    </dgm:pt>
    <dgm:pt modelId="{300E515E-9559-48EF-82AB-74ADCA5DFCB6}" type="parTrans" cxnId="{4304C9ED-4466-4A6E-B063-E679382F438F}">
      <dgm:prSet/>
      <dgm:spPr/>
      <dgm:t>
        <a:bodyPr/>
        <a:lstStyle/>
        <a:p>
          <a:endParaRPr lang="en-GB"/>
        </a:p>
      </dgm:t>
    </dgm:pt>
    <dgm:pt modelId="{6DA1A0C4-666A-46A3-A0B0-5F51A8067A02}" type="sibTrans" cxnId="{4304C9ED-4466-4A6E-B063-E679382F438F}">
      <dgm:prSet/>
      <dgm:spPr/>
      <dgm:t>
        <a:bodyPr/>
        <a:lstStyle/>
        <a:p>
          <a:endParaRPr lang="en-GB"/>
        </a:p>
      </dgm:t>
    </dgm:pt>
    <dgm:pt modelId="{CE7AA7C3-AAF5-4932-856F-D3B2B0E21359}" type="pres">
      <dgm:prSet presAssocID="{BDD2418C-69A8-435E-A15B-B54EC2A1555F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7A8C5FE-9452-41B5-A9BA-27619B100713}" type="pres">
      <dgm:prSet presAssocID="{BDD2418C-69A8-435E-A15B-B54EC2A1555F}" presName="comp1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2E393032-70A4-46D3-B5DA-258ED22C4E14}" type="pres">
      <dgm:prSet presAssocID="{BDD2418C-69A8-435E-A15B-B54EC2A1555F}" presName="circle1" presStyleLbl="node1" presStyleIdx="0" presStyleCnt="6"/>
      <dgm:spPr/>
      <dgm:t>
        <a:bodyPr/>
        <a:lstStyle/>
        <a:p>
          <a:endParaRPr lang="en-GB"/>
        </a:p>
      </dgm:t>
    </dgm:pt>
    <dgm:pt modelId="{42E4C68B-61CA-4F12-BC4E-E9B2BE48EE1A}" type="pres">
      <dgm:prSet presAssocID="{BDD2418C-69A8-435E-A15B-B54EC2A1555F}" presName="c1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90F112-1BEC-40D0-9803-9909F5B8F1FA}" type="pres">
      <dgm:prSet presAssocID="{BDD2418C-69A8-435E-A15B-B54EC2A1555F}" presName="comp2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B1267D34-C6BC-4D64-B9A0-ECE3C3C3426C}" type="pres">
      <dgm:prSet presAssocID="{BDD2418C-69A8-435E-A15B-B54EC2A1555F}" presName="circle2" presStyleLbl="node1" presStyleIdx="1" presStyleCnt="6"/>
      <dgm:spPr/>
      <dgm:t>
        <a:bodyPr/>
        <a:lstStyle/>
        <a:p>
          <a:endParaRPr lang="en-GB"/>
        </a:p>
      </dgm:t>
    </dgm:pt>
    <dgm:pt modelId="{03954ABD-B9E0-483F-AFF8-61053785DD68}" type="pres">
      <dgm:prSet presAssocID="{BDD2418C-69A8-435E-A15B-B54EC2A1555F}" presName="c2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59EE5E-BA5C-440A-95CA-D575A3CE3751}" type="pres">
      <dgm:prSet presAssocID="{BDD2418C-69A8-435E-A15B-B54EC2A1555F}" presName="comp3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94CDC683-D71B-4FA3-8DA7-4046DCA4CAAE}" type="pres">
      <dgm:prSet presAssocID="{BDD2418C-69A8-435E-A15B-B54EC2A1555F}" presName="circle3" presStyleLbl="node1" presStyleIdx="2" presStyleCnt="6"/>
      <dgm:spPr/>
      <dgm:t>
        <a:bodyPr/>
        <a:lstStyle/>
        <a:p>
          <a:endParaRPr lang="en-GB"/>
        </a:p>
      </dgm:t>
    </dgm:pt>
    <dgm:pt modelId="{A561B516-0613-4B5B-BFF3-0592490D7E8B}" type="pres">
      <dgm:prSet presAssocID="{BDD2418C-69A8-435E-A15B-B54EC2A1555F}" presName="c3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463A2B-C28D-4C7E-A73E-973DEF53300A}" type="pres">
      <dgm:prSet presAssocID="{BDD2418C-69A8-435E-A15B-B54EC2A1555F}" presName="comp4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9105C83D-A234-43D9-B774-B12DEE0EA12C}" type="pres">
      <dgm:prSet presAssocID="{BDD2418C-69A8-435E-A15B-B54EC2A1555F}" presName="circle4" presStyleLbl="node1" presStyleIdx="3" presStyleCnt="6"/>
      <dgm:spPr/>
      <dgm:t>
        <a:bodyPr/>
        <a:lstStyle/>
        <a:p>
          <a:endParaRPr lang="en-GB"/>
        </a:p>
      </dgm:t>
    </dgm:pt>
    <dgm:pt modelId="{834ACD5C-2BBE-4FE7-A0D3-65EB419610EF}" type="pres">
      <dgm:prSet presAssocID="{BDD2418C-69A8-435E-A15B-B54EC2A1555F}" presName="c4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F27CD1-70FF-4A7C-8330-9CCC7FC94E62}" type="pres">
      <dgm:prSet presAssocID="{BDD2418C-69A8-435E-A15B-B54EC2A1555F}" presName="comp5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981BCA96-582C-480F-A7F5-D30A0D1E3236}" type="pres">
      <dgm:prSet presAssocID="{BDD2418C-69A8-435E-A15B-B54EC2A1555F}" presName="circle5" presStyleLbl="node1" presStyleIdx="4" presStyleCnt="6"/>
      <dgm:spPr/>
      <dgm:t>
        <a:bodyPr/>
        <a:lstStyle/>
        <a:p>
          <a:endParaRPr lang="en-GB"/>
        </a:p>
      </dgm:t>
    </dgm:pt>
    <dgm:pt modelId="{EAB0CD54-B704-4E68-BB1A-C50F5FC2E5ED}" type="pres">
      <dgm:prSet presAssocID="{BDD2418C-69A8-435E-A15B-B54EC2A1555F}" presName="c5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376DED-EF96-4FC3-9C8B-E8BF12E1CCDF}" type="pres">
      <dgm:prSet presAssocID="{BDD2418C-69A8-435E-A15B-B54EC2A1555F}" presName="comp6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D054F9A0-AEBD-49F7-9382-44EFDE852B8D}" type="pres">
      <dgm:prSet presAssocID="{BDD2418C-69A8-435E-A15B-B54EC2A1555F}" presName="circle6" presStyleLbl="node1" presStyleIdx="5" presStyleCnt="6"/>
      <dgm:spPr/>
      <dgm:t>
        <a:bodyPr/>
        <a:lstStyle/>
        <a:p>
          <a:endParaRPr lang="en-GB"/>
        </a:p>
      </dgm:t>
    </dgm:pt>
    <dgm:pt modelId="{0CC22BC3-7EB5-4FA7-8654-99A5048BF65D}" type="pres">
      <dgm:prSet presAssocID="{BDD2418C-69A8-435E-A15B-B54EC2A1555F}" presName="c6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304C9ED-4466-4A6E-B063-E679382F438F}" srcId="{BDD2418C-69A8-435E-A15B-B54EC2A1555F}" destId="{E153A2CB-C35A-49EB-911E-C51CEDB20C03}" srcOrd="4" destOrd="0" parTransId="{300E515E-9559-48EF-82AB-74ADCA5DFCB6}" sibTransId="{6DA1A0C4-666A-46A3-A0B0-5F51A8067A02}"/>
    <dgm:cxn modelId="{060D7B22-F444-46B3-A121-39B86113B846}" srcId="{BDD2418C-69A8-435E-A15B-B54EC2A1555F}" destId="{DE2603EE-1CA6-4D31-BE87-C37BF6A9E54C}" srcOrd="3" destOrd="0" parTransId="{51457081-1890-4815-8A12-12A5B8A42708}" sibTransId="{A9DFDD7F-3DC2-41E3-80DE-3B6982A8CE85}"/>
    <dgm:cxn modelId="{E7331F80-7F25-444E-9CBD-332B25CCC275}" type="presOf" srcId="{DE2603EE-1CA6-4D31-BE87-C37BF6A9E54C}" destId="{9105C83D-A234-43D9-B774-B12DEE0EA12C}" srcOrd="0" destOrd="0" presId="urn:microsoft.com/office/officeart/2005/8/layout/venn2"/>
    <dgm:cxn modelId="{90D07B97-9D73-4401-BB25-C78BCD051EB8}" type="presOf" srcId="{866FA86A-3826-4DC6-ADCF-153E90135964}" destId="{D054F9A0-AEBD-49F7-9382-44EFDE852B8D}" srcOrd="0" destOrd="0" presId="urn:microsoft.com/office/officeart/2005/8/layout/venn2"/>
    <dgm:cxn modelId="{77E89FBA-BF73-4049-8C41-206E8DD37B96}" type="presOf" srcId="{87FEFD99-5FD5-40F7-95B0-31476EDA0320}" destId="{B1267D34-C6BC-4D64-B9A0-ECE3C3C3426C}" srcOrd="0" destOrd="0" presId="urn:microsoft.com/office/officeart/2005/8/layout/venn2"/>
    <dgm:cxn modelId="{3F08EE3E-5E5A-4AD3-A5DA-C77A542FFC04}" type="presOf" srcId="{84F90027-353D-49AD-810B-6FE34AFABDA0}" destId="{2E393032-70A4-46D3-B5DA-258ED22C4E14}" srcOrd="0" destOrd="0" presId="urn:microsoft.com/office/officeart/2005/8/layout/venn2"/>
    <dgm:cxn modelId="{AD5AF49D-F45C-4C48-B4D7-765A05F25B01}" srcId="{BDD2418C-69A8-435E-A15B-B54EC2A1555F}" destId="{84F90027-353D-49AD-810B-6FE34AFABDA0}" srcOrd="0" destOrd="0" parTransId="{09159A1A-F9C1-48C0-B48A-B5E7C4D70B01}" sibTransId="{FF9E7C0F-4A3F-483E-AB3B-C0EC54EADAFC}"/>
    <dgm:cxn modelId="{9BEB9717-0117-491B-A9FB-626B4455DF68}" srcId="{BDD2418C-69A8-435E-A15B-B54EC2A1555F}" destId="{79F652CE-9F43-462F-A21F-4D0FAE0E9087}" srcOrd="2" destOrd="0" parTransId="{90E5F41B-3F45-49B7-A860-2085CD5D4B61}" sibTransId="{10118569-40AB-416A-B498-2670C3FA736B}"/>
    <dgm:cxn modelId="{701EC19A-AB45-45FA-869A-80584FFD8F53}" type="presOf" srcId="{866FA86A-3826-4DC6-ADCF-153E90135964}" destId="{0CC22BC3-7EB5-4FA7-8654-99A5048BF65D}" srcOrd="1" destOrd="0" presId="urn:microsoft.com/office/officeart/2005/8/layout/venn2"/>
    <dgm:cxn modelId="{BFCB9C16-BFDF-41BA-9D1C-CCFD1F3229C3}" type="presOf" srcId="{79F652CE-9F43-462F-A21F-4D0FAE0E9087}" destId="{94CDC683-D71B-4FA3-8DA7-4046DCA4CAAE}" srcOrd="0" destOrd="0" presId="urn:microsoft.com/office/officeart/2005/8/layout/venn2"/>
    <dgm:cxn modelId="{71FEF43D-1D4E-4A02-B877-E62477D45622}" type="presOf" srcId="{87FEFD99-5FD5-40F7-95B0-31476EDA0320}" destId="{03954ABD-B9E0-483F-AFF8-61053785DD68}" srcOrd="1" destOrd="0" presId="urn:microsoft.com/office/officeart/2005/8/layout/venn2"/>
    <dgm:cxn modelId="{9F5B98D1-B5EA-4D91-AFD4-DB4DA3D76782}" type="presOf" srcId="{E153A2CB-C35A-49EB-911E-C51CEDB20C03}" destId="{EAB0CD54-B704-4E68-BB1A-C50F5FC2E5ED}" srcOrd="1" destOrd="0" presId="urn:microsoft.com/office/officeart/2005/8/layout/venn2"/>
    <dgm:cxn modelId="{0386ECA2-95D3-4584-ADC6-B6AC176273F6}" type="presOf" srcId="{79F652CE-9F43-462F-A21F-4D0FAE0E9087}" destId="{A561B516-0613-4B5B-BFF3-0592490D7E8B}" srcOrd="1" destOrd="0" presId="urn:microsoft.com/office/officeart/2005/8/layout/venn2"/>
    <dgm:cxn modelId="{E29D79F9-0CE9-40C9-98DC-A65FB12FEB50}" type="presOf" srcId="{DE2603EE-1CA6-4D31-BE87-C37BF6A9E54C}" destId="{834ACD5C-2BBE-4FE7-A0D3-65EB419610EF}" srcOrd="1" destOrd="0" presId="urn:microsoft.com/office/officeart/2005/8/layout/venn2"/>
    <dgm:cxn modelId="{3D10D3BE-36BD-41FC-A438-E144E1DDF9DD}" srcId="{BDD2418C-69A8-435E-A15B-B54EC2A1555F}" destId="{87FEFD99-5FD5-40F7-95B0-31476EDA0320}" srcOrd="1" destOrd="0" parTransId="{6DE4B00E-803C-468D-BBB8-B8099E6F34F5}" sibTransId="{85FB19A7-3350-4374-B9C6-9366F9CAA4AD}"/>
    <dgm:cxn modelId="{10688FA1-B287-4C0E-AA94-125DF7320120}" type="presOf" srcId="{E153A2CB-C35A-49EB-911E-C51CEDB20C03}" destId="{981BCA96-582C-480F-A7F5-D30A0D1E3236}" srcOrd="0" destOrd="0" presId="urn:microsoft.com/office/officeart/2005/8/layout/venn2"/>
    <dgm:cxn modelId="{CC18594C-C6EF-415D-B382-7191A2ECADD1}" type="presOf" srcId="{84F90027-353D-49AD-810B-6FE34AFABDA0}" destId="{42E4C68B-61CA-4F12-BC4E-E9B2BE48EE1A}" srcOrd="1" destOrd="0" presId="urn:microsoft.com/office/officeart/2005/8/layout/venn2"/>
    <dgm:cxn modelId="{DABF5573-E170-4145-B90A-33E09D0F61D2}" srcId="{BDD2418C-69A8-435E-A15B-B54EC2A1555F}" destId="{866FA86A-3826-4DC6-ADCF-153E90135964}" srcOrd="5" destOrd="0" parTransId="{1BF34D98-BEBF-4CF0-AEB6-D89FFCE764C3}" sibTransId="{3C833F40-ED39-4AC8-8262-D9CED2D1AEEC}"/>
    <dgm:cxn modelId="{E8A70A58-EE2D-4EF3-941A-E5ACD4162E58}" type="presOf" srcId="{BDD2418C-69A8-435E-A15B-B54EC2A1555F}" destId="{CE7AA7C3-AAF5-4932-856F-D3B2B0E21359}" srcOrd="0" destOrd="0" presId="urn:microsoft.com/office/officeart/2005/8/layout/venn2"/>
    <dgm:cxn modelId="{7013DB29-F94B-4091-B224-3D040DBF6642}" type="presParOf" srcId="{CE7AA7C3-AAF5-4932-856F-D3B2B0E21359}" destId="{37A8C5FE-9452-41B5-A9BA-27619B100713}" srcOrd="0" destOrd="0" presId="urn:microsoft.com/office/officeart/2005/8/layout/venn2"/>
    <dgm:cxn modelId="{902D898A-A813-47DD-9546-44813953DB78}" type="presParOf" srcId="{37A8C5FE-9452-41B5-A9BA-27619B100713}" destId="{2E393032-70A4-46D3-B5DA-258ED22C4E14}" srcOrd="0" destOrd="0" presId="urn:microsoft.com/office/officeart/2005/8/layout/venn2"/>
    <dgm:cxn modelId="{05A643CF-69FD-44FD-9C82-E26945FB1B28}" type="presParOf" srcId="{37A8C5FE-9452-41B5-A9BA-27619B100713}" destId="{42E4C68B-61CA-4F12-BC4E-E9B2BE48EE1A}" srcOrd="1" destOrd="0" presId="urn:microsoft.com/office/officeart/2005/8/layout/venn2"/>
    <dgm:cxn modelId="{FE5527D8-3A24-4EF7-B7BC-C7C64AD53015}" type="presParOf" srcId="{CE7AA7C3-AAF5-4932-856F-D3B2B0E21359}" destId="{5390F112-1BEC-40D0-9803-9909F5B8F1FA}" srcOrd="1" destOrd="0" presId="urn:microsoft.com/office/officeart/2005/8/layout/venn2"/>
    <dgm:cxn modelId="{101F8D91-D0F0-4F86-B2E2-80B9D5E34599}" type="presParOf" srcId="{5390F112-1BEC-40D0-9803-9909F5B8F1FA}" destId="{B1267D34-C6BC-4D64-B9A0-ECE3C3C3426C}" srcOrd="0" destOrd="0" presId="urn:microsoft.com/office/officeart/2005/8/layout/venn2"/>
    <dgm:cxn modelId="{0798425D-9759-442A-BCC2-0E4927131510}" type="presParOf" srcId="{5390F112-1BEC-40D0-9803-9909F5B8F1FA}" destId="{03954ABD-B9E0-483F-AFF8-61053785DD68}" srcOrd="1" destOrd="0" presId="urn:microsoft.com/office/officeart/2005/8/layout/venn2"/>
    <dgm:cxn modelId="{707972FD-9300-4B4A-9C47-692F19F018E0}" type="presParOf" srcId="{CE7AA7C3-AAF5-4932-856F-D3B2B0E21359}" destId="{0859EE5E-BA5C-440A-95CA-D575A3CE3751}" srcOrd="2" destOrd="0" presId="urn:microsoft.com/office/officeart/2005/8/layout/venn2"/>
    <dgm:cxn modelId="{2B92CEB9-F816-4EAA-AD66-DEB773F808EB}" type="presParOf" srcId="{0859EE5E-BA5C-440A-95CA-D575A3CE3751}" destId="{94CDC683-D71B-4FA3-8DA7-4046DCA4CAAE}" srcOrd="0" destOrd="0" presId="urn:microsoft.com/office/officeart/2005/8/layout/venn2"/>
    <dgm:cxn modelId="{AD32EA31-372E-4C08-AB09-D43AC122E30B}" type="presParOf" srcId="{0859EE5E-BA5C-440A-95CA-D575A3CE3751}" destId="{A561B516-0613-4B5B-BFF3-0592490D7E8B}" srcOrd="1" destOrd="0" presId="urn:microsoft.com/office/officeart/2005/8/layout/venn2"/>
    <dgm:cxn modelId="{FCE30286-A3FD-4239-AEE2-52931AB43965}" type="presParOf" srcId="{CE7AA7C3-AAF5-4932-856F-D3B2B0E21359}" destId="{9B463A2B-C28D-4C7E-A73E-973DEF53300A}" srcOrd="3" destOrd="0" presId="urn:microsoft.com/office/officeart/2005/8/layout/venn2"/>
    <dgm:cxn modelId="{2A0B29DF-C55B-412E-BC20-F7EB0A51F8AB}" type="presParOf" srcId="{9B463A2B-C28D-4C7E-A73E-973DEF53300A}" destId="{9105C83D-A234-43D9-B774-B12DEE0EA12C}" srcOrd="0" destOrd="0" presId="urn:microsoft.com/office/officeart/2005/8/layout/venn2"/>
    <dgm:cxn modelId="{DBB2F371-B2CB-4635-83FE-959C6975D284}" type="presParOf" srcId="{9B463A2B-C28D-4C7E-A73E-973DEF53300A}" destId="{834ACD5C-2BBE-4FE7-A0D3-65EB419610EF}" srcOrd="1" destOrd="0" presId="urn:microsoft.com/office/officeart/2005/8/layout/venn2"/>
    <dgm:cxn modelId="{3D8B2B4C-CFDF-4FEC-95C0-EB2F21166CBF}" type="presParOf" srcId="{CE7AA7C3-AAF5-4932-856F-D3B2B0E21359}" destId="{00F27CD1-70FF-4A7C-8330-9CCC7FC94E62}" srcOrd="4" destOrd="0" presId="urn:microsoft.com/office/officeart/2005/8/layout/venn2"/>
    <dgm:cxn modelId="{B7B51A10-CEF9-4319-89C0-BEC56095BD33}" type="presParOf" srcId="{00F27CD1-70FF-4A7C-8330-9CCC7FC94E62}" destId="{981BCA96-582C-480F-A7F5-D30A0D1E3236}" srcOrd="0" destOrd="0" presId="urn:microsoft.com/office/officeart/2005/8/layout/venn2"/>
    <dgm:cxn modelId="{EA4196CB-FA50-49ED-8F0B-001720EEAC27}" type="presParOf" srcId="{00F27CD1-70FF-4A7C-8330-9CCC7FC94E62}" destId="{EAB0CD54-B704-4E68-BB1A-C50F5FC2E5ED}" srcOrd="1" destOrd="0" presId="urn:microsoft.com/office/officeart/2005/8/layout/venn2"/>
    <dgm:cxn modelId="{7EA5E74B-2B26-42B6-94DB-7EF7D7536E0A}" type="presParOf" srcId="{CE7AA7C3-AAF5-4932-856F-D3B2B0E21359}" destId="{84376DED-EF96-4FC3-9C8B-E8BF12E1CCDF}" srcOrd="5" destOrd="0" presId="urn:microsoft.com/office/officeart/2005/8/layout/venn2"/>
    <dgm:cxn modelId="{FFB030C5-9C6C-42A8-A072-BBC30AE9305B}" type="presParOf" srcId="{84376DED-EF96-4FC3-9C8B-E8BF12E1CCDF}" destId="{D054F9A0-AEBD-49F7-9382-44EFDE852B8D}" srcOrd="0" destOrd="0" presId="urn:microsoft.com/office/officeart/2005/8/layout/venn2"/>
    <dgm:cxn modelId="{A0B83D8E-ED67-4E2B-A6F5-FC73A29B1ADA}" type="presParOf" srcId="{84376DED-EF96-4FC3-9C8B-E8BF12E1CCDF}" destId="{0CC22BC3-7EB5-4FA7-8654-99A5048BF65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93032-70A4-46D3-B5DA-258ED22C4E14}">
      <dsp:nvSpPr>
        <dsp:cNvPr id="0" name=""/>
        <dsp:cNvSpPr/>
      </dsp:nvSpPr>
      <dsp:spPr>
        <a:xfrm>
          <a:off x="86858" y="0"/>
          <a:ext cx="4554131" cy="4554131"/>
        </a:xfrm>
        <a:prstGeom prst="ellipse">
          <a:avLst/>
        </a:prstGeom>
        <a:solidFill>
          <a:srgbClr val="FF0000"/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HeroicExtremeRightFacing"/>
          <a:lightRig rig="threePt" dir="t">
            <a:rot lat="0" lon="0" rev="0"/>
          </a:lightRig>
          <a:backdrop>
            <a:anchor x="0" y="0" z="-210000"/>
            <a:norm dx="0" dy="0" dz="914400"/>
            <a:up dx="0" dy="914400" dz="0"/>
          </a:backdrop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 smtClean="0">
              <a:solidFill>
                <a:schemeClr val="tx1"/>
              </a:solidFill>
            </a:rPr>
            <a:t>6</a:t>
          </a:r>
          <a:endParaRPr lang="en-GB" sz="3200" b="0" kern="1200" dirty="0">
            <a:solidFill>
              <a:schemeClr val="tx1"/>
            </a:solidFill>
          </a:endParaRPr>
        </a:p>
      </dsp:txBody>
      <dsp:txXfrm>
        <a:off x="1510024" y="227706"/>
        <a:ext cx="1707799" cy="455413"/>
      </dsp:txXfrm>
    </dsp:sp>
    <dsp:sp modelId="{B1267D34-C6BC-4D64-B9A0-ECE3C3C3426C}">
      <dsp:nvSpPr>
        <dsp:cNvPr id="0" name=""/>
        <dsp:cNvSpPr/>
      </dsp:nvSpPr>
      <dsp:spPr>
        <a:xfrm>
          <a:off x="428418" y="683119"/>
          <a:ext cx="3871011" cy="3871011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HeroicExtremeRightFacing"/>
          <a:lightRig rig="threePt" dir="t">
            <a:rot lat="0" lon="0" rev="0"/>
          </a:lightRig>
          <a:backdrop>
            <a:anchor x="0" y="0" z="-210000"/>
            <a:norm dx="0" dy="0" dz="914400"/>
            <a:up dx="0" dy="914400" dz="0"/>
          </a:backdrop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 smtClean="0">
              <a:solidFill>
                <a:schemeClr val="tx1"/>
              </a:solidFill>
            </a:rPr>
            <a:t>5</a:t>
          </a:r>
          <a:endParaRPr lang="en-GB" sz="3200" b="0" kern="1200" dirty="0">
            <a:solidFill>
              <a:schemeClr val="tx1"/>
            </a:solidFill>
          </a:endParaRPr>
        </a:p>
      </dsp:txBody>
      <dsp:txXfrm>
        <a:off x="1529237" y="905702"/>
        <a:ext cx="1669373" cy="445166"/>
      </dsp:txXfrm>
    </dsp:sp>
    <dsp:sp modelId="{94CDC683-D71B-4FA3-8DA7-4046DCA4CAAE}">
      <dsp:nvSpPr>
        <dsp:cNvPr id="0" name=""/>
        <dsp:cNvSpPr/>
      </dsp:nvSpPr>
      <dsp:spPr>
        <a:xfrm>
          <a:off x="769978" y="1366239"/>
          <a:ext cx="3187891" cy="3187891"/>
        </a:xfrm>
        <a:prstGeom prst="ellips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HeroicExtremeRightFacing"/>
          <a:lightRig rig="threePt" dir="t">
            <a:rot lat="0" lon="0" rev="0"/>
          </a:lightRig>
          <a:backdrop>
            <a:anchor x="0" y="0" z="-210000"/>
            <a:norm dx="0" dy="0" dz="914400"/>
            <a:up dx="0" dy="914400" dz="0"/>
          </a:backdrop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 smtClean="0">
              <a:solidFill>
                <a:schemeClr val="tx1"/>
              </a:solidFill>
            </a:rPr>
            <a:t>4</a:t>
          </a:r>
          <a:endParaRPr lang="en-GB" sz="3200" b="0" kern="1200" dirty="0">
            <a:solidFill>
              <a:schemeClr val="tx1"/>
            </a:solidFill>
          </a:endParaRPr>
        </a:p>
      </dsp:txBody>
      <dsp:txXfrm>
        <a:off x="1539057" y="1586203"/>
        <a:ext cx="1649733" cy="439929"/>
      </dsp:txXfrm>
    </dsp:sp>
    <dsp:sp modelId="{9105C83D-A234-43D9-B774-B12DEE0EA12C}">
      <dsp:nvSpPr>
        <dsp:cNvPr id="0" name=""/>
        <dsp:cNvSpPr/>
      </dsp:nvSpPr>
      <dsp:spPr>
        <a:xfrm>
          <a:off x="1111537" y="2049358"/>
          <a:ext cx="2504772" cy="2504772"/>
        </a:xfrm>
        <a:prstGeom prst="ellips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HeroicExtremeRightFacing"/>
          <a:lightRig rig="threePt" dir="t">
            <a:rot lat="0" lon="0" rev="0"/>
          </a:lightRig>
          <a:backdrop>
            <a:anchor x="0" y="0" z="-210000"/>
            <a:norm dx="0" dy="0" dz="914400"/>
            <a:up dx="0" dy="914400" dz="0"/>
          </a:backdrop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 smtClean="0">
              <a:solidFill>
                <a:schemeClr val="tx1"/>
              </a:solidFill>
            </a:rPr>
            <a:t>3</a:t>
          </a:r>
          <a:endParaRPr lang="en-GB" sz="3200" b="0" kern="1200" dirty="0">
            <a:solidFill>
              <a:schemeClr val="tx1"/>
            </a:solidFill>
          </a:endParaRPr>
        </a:p>
      </dsp:txBody>
      <dsp:txXfrm>
        <a:off x="1687635" y="2274788"/>
        <a:ext cx="1352576" cy="450858"/>
      </dsp:txXfrm>
    </dsp:sp>
    <dsp:sp modelId="{981BCA96-582C-480F-A7F5-D30A0D1E3236}">
      <dsp:nvSpPr>
        <dsp:cNvPr id="0" name=""/>
        <dsp:cNvSpPr/>
      </dsp:nvSpPr>
      <dsp:spPr>
        <a:xfrm>
          <a:off x="1453097" y="2732478"/>
          <a:ext cx="1821652" cy="1821652"/>
        </a:xfrm>
        <a:prstGeom prst="ellipse">
          <a:avLst/>
        </a:prstGeom>
        <a:solidFill>
          <a:srgbClr val="FFC000"/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HeroicExtremeRightFacing"/>
          <a:lightRig rig="threePt" dir="t">
            <a:rot lat="0" lon="0" rev="0"/>
          </a:lightRig>
          <a:backdrop>
            <a:anchor x="0" y="0" z="-210000"/>
            <a:norm dx="0" dy="0" dz="914400"/>
            <a:up dx="0" dy="914400" dz="0"/>
          </a:backdrop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 smtClean="0">
              <a:solidFill>
                <a:schemeClr val="tx1"/>
              </a:solidFill>
            </a:rPr>
            <a:t>2</a:t>
          </a:r>
          <a:endParaRPr lang="en-GB" sz="3200" b="0" kern="1200" dirty="0">
            <a:solidFill>
              <a:schemeClr val="tx1"/>
            </a:solidFill>
          </a:endParaRPr>
        </a:p>
      </dsp:txBody>
      <dsp:txXfrm>
        <a:off x="1771886" y="2960185"/>
        <a:ext cx="1184074" cy="455413"/>
      </dsp:txXfrm>
    </dsp:sp>
    <dsp:sp modelId="{D054F9A0-AEBD-49F7-9382-44EFDE852B8D}">
      <dsp:nvSpPr>
        <dsp:cNvPr id="0" name=""/>
        <dsp:cNvSpPr/>
      </dsp:nvSpPr>
      <dsp:spPr>
        <a:xfrm>
          <a:off x="1794657" y="3415598"/>
          <a:ext cx="1138532" cy="1138532"/>
        </a:xfrm>
        <a:prstGeom prst="ellipse">
          <a:avLst/>
        </a:prstGeom>
        <a:solidFill>
          <a:srgbClr val="FFFF00"/>
        </a:solidFill>
        <a:ln w="34925">
          <a:solidFill>
            <a:srgbClr val="FFFFFF"/>
          </a:solidFill>
        </a:ln>
        <a:effectLst>
          <a:outerShdw blurRad="317500" dir="2700000" algn="ctr" rotWithShape="0">
            <a:srgbClr val="000000">
              <a:alpha val="43000"/>
            </a:srgbClr>
          </a:outerShdw>
        </a:effectLst>
        <a:scene3d>
          <a:camera prst="perspectiveHeroicExtremeRightFacing"/>
          <a:lightRig rig="threePt" dir="t">
            <a:rot lat="0" lon="0" rev="0"/>
          </a:lightRig>
          <a:backdrop>
            <a:anchor x="0" y="0" z="-210000"/>
            <a:norm dx="0" dy="0" dz="914400"/>
            <a:up dx="0" dy="914400" dz="0"/>
          </a:backdrop>
        </a:scene3d>
        <a:sp3d extrusionH="38100" prstMaterial="clear">
          <a:bevelT w="260350" h="50800" prst="softRound"/>
          <a:bevelB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kern="1200" smtClean="0">
              <a:solidFill>
                <a:schemeClr val="tx1"/>
              </a:solidFill>
            </a:rPr>
            <a:t>1</a:t>
          </a:r>
          <a:endParaRPr lang="en-GB" sz="3200" b="0" kern="1200" dirty="0">
            <a:solidFill>
              <a:schemeClr val="tx1"/>
            </a:solidFill>
          </a:endParaRPr>
        </a:p>
      </dsp:txBody>
      <dsp:txXfrm>
        <a:off x="1961391" y="3700231"/>
        <a:ext cx="805064" cy="569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E1409-CB9A-44A3-BDDE-FE20B28FADDE}" type="datetimeFigureOut">
              <a:rPr lang="en-GB" smtClean="0"/>
              <a:t>17/02/2018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54725-7935-4249-BDED-10B59EB26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58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4725-7935-4249-BDED-10B59EB264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4725-7935-4249-BDED-10B59EB264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9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4725-7935-4249-BDED-10B59EB264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9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4725-7935-4249-BDED-10B59EB2645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4725-7935-4249-BDED-10B59EB264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9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4725-7935-4249-BDED-10B59EB264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4725-7935-4249-BDED-10B59EB2645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93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D7B7-22E1-4296-9B59-5AD4D638FE15}" type="datetimeFigureOut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9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17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5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3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30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8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0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01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634-0946-4F72-9737-328A28C91D38}" type="datetime1">
              <a:rPr lang="en-GB" smtClean="0"/>
              <a:t>17/02/2018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27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1D7B7-22E1-4296-9B59-5AD4D638FE15}" type="datetimeFigureOut">
              <a:rPr lang="en-GB" smtClean="0"/>
              <a:t>17/02/2018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25507-4CDB-4579-B4CF-0A798D310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54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1.jpg@01CD9D5B.1A9687F0" TargetMode="External"/><Relationship Id="rId11" Type="http://schemas.openxmlformats.org/officeDocument/2006/relationships/diagramData" Target="../diagrams/data1.xml"/><Relationship Id="rId5" Type="http://schemas.openxmlformats.org/officeDocument/2006/relationships/image" Target="../media/image4.jpeg"/><Relationship Id="rId15" Type="http://schemas.microsoft.com/office/2007/relationships/diagramDrawing" Target="../diagrams/drawing1.xml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diagramColors" Target="../diagrams/colors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cid:image001.jpg@01CD9D5B.1A9687F0" TargetMode="External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6.png"/><Relationship Id="rId7" Type="http://schemas.openxmlformats.org/officeDocument/2006/relationships/image" Target="cid:image001.jpg@01CD9D5B.1A9687F0" TargetMode="External"/><Relationship Id="rId12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0.jpeg"/><Relationship Id="rId5" Type="http://schemas.openxmlformats.org/officeDocument/2006/relationships/image" Target="../media/image22.png"/><Relationship Id="rId10" Type="http://schemas.openxmlformats.org/officeDocument/2006/relationships/image" Target="../media/image79.jpeg"/><Relationship Id="rId4" Type="http://schemas.openxmlformats.org/officeDocument/2006/relationships/image" Target="../media/image2.pn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1.jpg@01CD9D5B.1A9687F0" TargetMode="External"/><Relationship Id="rId11" Type="http://schemas.openxmlformats.org/officeDocument/2006/relationships/image" Target="../media/image86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cid:image001.jpg@01CD9D5B.1A9687F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cid:image001.jpg@01CD9D5B.1A9687F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cid:image001.jpg@01CD9D5B.1A9687F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cid:image001.jpg@01CD9D5B.1A9687F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cid:image001.jpg@01CD9D5B.1A9687F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cid:image001.jpg@01CD9D5B.1A9687F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31.jpeg"/><Relationship Id="rId39" Type="http://schemas.openxmlformats.org/officeDocument/2006/relationships/image" Target="../media/image44.pn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30.jpeg"/><Relationship Id="rId33" Type="http://schemas.openxmlformats.org/officeDocument/2006/relationships/image" Target="../media/image38.png"/><Relationship Id="rId38" Type="http://schemas.openxmlformats.org/officeDocument/2006/relationships/image" Target="../media/image43.jpeg"/><Relationship Id="rId2" Type="http://schemas.openxmlformats.org/officeDocument/2006/relationships/image" Target="../media/image9.png"/><Relationship Id="rId16" Type="http://schemas.openxmlformats.org/officeDocument/2006/relationships/image" Target="../media/image2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jpeg"/><Relationship Id="rId5" Type="http://schemas.openxmlformats.org/officeDocument/2006/relationships/image" Target="../media/image12.png"/><Relationship Id="rId15" Type="http://schemas.openxmlformats.org/officeDocument/2006/relationships/image" Target="../media/image4.jpeg"/><Relationship Id="rId23" Type="http://schemas.openxmlformats.org/officeDocument/2006/relationships/image" Target="../media/image28.png"/><Relationship Id="rId28" Type="http://schemas.openxmlformats.org/officeDocument/2006/relationships/image" Target="../media/image33.jpeg"/><Relationship Id="rId36" Type="http://schemas.openxmlformats.org/officeDocument/2006/relationships/image" Target="../media/image41.jpe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36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Relationship Id="rId30" Type="http://schemas.openxmlformats.org/officeDocument/2006/relationships/image" Target="../media/image35.jpeg"/><Relationship Id="rId35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4846" y="980728"/>
            <a:ext cx="8684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979" y="36240"/>
            <a:ext cx="8892162" cy="46166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Family Interventions &amp; Stakeholder Engagement </a:t>
            </a:r>
            <a:endParaRPr lang="en-GB" sz="24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71436852"/>
              </p:ext>
            </p:extLst>
          </p:nvPr>
        </p:nvGraphicFramePr>
        <p:xfrm>
          <a:off x="100366" y="1412776"/>
          <a:ext cx="4727848" cy="4554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204" y="796062"/>
            <a:ext cx="3602793" cy="369332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Barriers to Family Interventions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30974" y="698038"/>
            <a:ext cx="41112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b="1" dirty="0" smtClean="0">
                <a:solidFill>
                  <a:srgbClr val="FF0000"/>
                </a:solidFill>
              </a:rPr>
              <a:t>Culturally &amp; strategically unimportant</a:t>
            </a:r>
          </a:p>
          <a:p>
            <a:pPr marL="342900" indent="-342900">
              <a:buAutoNum type="arabicPeriod"/>
            </a:pPr>
            <a:endParaRPr lang="en-GB" sz="24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400" b="1" dirty="0" smtClean="0">
                <a:solidFill>
                  <a:srgbClr val="0070C0"/>
                </a:solidFill>
              </a:rPr>
              <a:t>Lack of financial resource</a:t>
            </a:r>
          </a:p>
          <a:p>
            <a:pPr marL="342900" indent="-342900">
              <a:buAutoNum type="arabicPeriod"/>
            </a:pPr>
            <a:endParaRPr lang="en-GB" sz="24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sz="2400" b="1" dirty="0" smtClean="0">
                <a:solidFill>
                  <a:srgbClr val="FF0000"/>
                </a:solidFill>
              </a:rPr>
              <a:t>Limited staff to implement</a:t>
            </a:r>
          </a:p>
          <a:p>
            <a:pPr marL="342900" indent="-342900">
              <a:buAutoNum type="arabicPeriod"/>
            </a:pPr>
            <a:endParaRPr lang="en-GB" sz="24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400" b="1" dirty="0" smtClean="0">
                <a:solidFill>
                  <a:srgbClr val="0070C0"/>
                </a:solidFill>
              </a:rPr>
              <a:t>Limited space &amp; facilities</a:t>
            </a:r>
          </a:p>
          <a:p>
            <a:pPr marL="342900" indent="-342900">
              <a:buAutoNum type="arabicPeriod"/>
            </a:pPr>
            <a:endParaRPr lang="en-GB" sz="24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sz="2400" b="1" dirty="0" smtClean="0">
                <a:solidFill>
                  <a:srgbClr val="FF0000"/>
                </a:solidFill>
              </a:rPr>
              <a:t>No clear accountable lead</a:t>
            </a:r>
          </a:p>
          <a:p>
            <a:pPr marL="342900" indent="-342900">
              <a:buAutoNum type="arabicPeriod"/>
            </a:pPr>
            <a:endParaRPr lang="en-GB" sz="24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GB" sz="2400" b="1" dirty="0" smtClean="0">
                <a:solidFill>
                  <a:srgbClr val="0070C0"/>
                </a:solidFill>
              </a:rPr>
              <a:t>Inexperience of stakeholder engagement</a:t>
            </a: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046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Children’s Showcase Event HMP Parc – </a:t>
            </a:r>
            <a:r>
              <a:rPr lang="en-GB" sz="1800" dirty="0" smtClean="0">
                <a:solidFill>
                  <a:srgbClr val="00B050"/>
                </a:solidFill>
              </a:rPr>
              <a:t>Parent/teacher events since 2015</a:t>
            </a:r>
            <a:endParaRPr lang="en-GB" sz="1800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T:\Family Liason Team\Invisible Walls Wales\Children's Showxcase 17 Oct 16\Picture 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8" y="911032"/>
            <a:ext cx="8352928" cy="551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716390"/>
            <a:ext cx="5184576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Teachers Feedback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‘The children were excited to see dad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‘Good for the school to have links with dad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‘Interesting seeing their relationship with their dad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‘We had a clear outline of what was expected 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6588224" y="1094438"/>
            <a:ext cx="1984826" cy="32932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Mum and Dad said 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600" dirty="0" smtClean="0"/>
              <a:t>‘I didn’t know what to expect but it was like attending the school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600" dirty="0" smtClean="0"/>
              <a:t>The school has been so supportive throughout his sentence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600" dirty="0" smtClean="0"/>
              <a:t>The children were excited to show their school work’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109827"/>
            <a:ext cx="1737013" cy="11695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Son,  9 and daughter  6 years.</a:t>
            </a:r>
          </a:p>
          <a:p>
            <a:r>
              <a:rPr lang="en-GB" sz="1400" dirty="0" smtClean="0"/>
              <a:t>3 School Teachers attended  for one family.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815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1999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</a:rPr>
              <a:t>Fire Fighter For A Day… </a:t>
            </a:r>
            <a:r>
              <a:rPr lang="en-GB" sz="2400" b="1" dirty="0" smtClean="0">
                <a:solidFill>
                  <a:srgbClr val="FF0000"/>
                </a:solidFill>
              </a:rPr>
              <a:t>with South Wales Fire &amp; Rescue Service since 2015</a:t>
            </a:r>
          </a:p>
        </p:txBody>
      </p:sp>
      <p:pic>
        <p:nvPicPr>
          <p:cNvPr id="1026" name="Picture 2" descr="T:\Family Liason Team\Photographs\FFFAD\Picture 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9" y="1050995"/>
            <a:ext cx="414046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Family Liason Team\Photographs\FFFAD\Picture 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1" y="1050995"/>
            <a:ext cx="424847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-zu.co.uk/wp-content/uploads/2013/04/southwalesfi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54" y="5517232"/>
            <a:ext cx="5676900" cy="129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175" y="9692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Fire Fighter For A Day – </a:t>
            </a:r>
            <a:r>
              <a:rPr lang="en-GB" sz="2000" dirty="0" smtClean="0">
                <a:solidFill>
                  <a:srgbClr val="00B050"/>
                </a:solidFill>
              </a:rPr>
              <a:t>Dad’s &amp; their children version… with South Wales Fire &amp; Rescue Service since 2016</a:t>
            </a:r>
          </a:p>
        </p:txBody>
      </p:sp>
      <p:pic>
        <p:nvPicPr>
          <p:cNvPr id="3" name="Picture 2" descr="T:\Printshop_information\Trevor\FFFAD fathers &amp; children\Picture 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32" y="3861048"/>
            <a:ext cx="4355399" cy="289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:\Printshop_information\Trevor\FFFAD fathers &amp; children\Picture 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" y="836712"/>
            <a:ext cx="398326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Printshop_information\Trevor\FFFAD fathers &amp; children\Picture 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32" y="836712"/>
            <a:ext cx="4788599" cy="292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Printshop_information\Trevor\FFFAD fathers &amp; children\Picture 2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5" y="4012488"/>
            <a:ext cx="3995936" cy="265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1888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escription: Description: cid:image002.jpg@01CD3F0F.5E19C96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383" y="6320106"/>
            <a:ext cx="874145" cy="52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89500"/>
            <a:ext cx="568500" cy="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orina\AppData\Local\Microsoft\Windows\Temporary Internet Files\Content.Outlook\2M785CFM\2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4" y="3573015"/>
            <a:ext cx="4355399" cy="27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orina\AppData\Local\Microsoft\Windows\Temporary Internet Files\Content.Outlook\2M785CFM\3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30" y="3573015"/>
            <a:ext cx="4247101" cy="27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037" y="260648"/>
            <a:ext cx="790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Food Bank Appeals &amp; Nation Radio Toy Appeals for children’s hospices in Wales</a:t>
            </a:r>
            <a:endParaRPr lang="en-GB" dirty="0"/>
          </a:p>
        </p:txBody>
      </p:sp>
      <p:pic>
        <p:nvPicPr>
          <p:cNvPr id="18434" name="Picture 2" descr="C:\Users\corina\AppData\Local\Microsoft\Windows\Temporary Internet Files\Content.Outlook\2M785CFM\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4" y="764704"/>
            <a:ext cx="4376300" cy="267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30" y="764704"/>
            <a:ext cx="4247101" cy="267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5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70" y="5330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 of E Bronze Award</a:t>
            </a:r>
            <a:r>
              <a:rPr lang="en-GB" sz="3200" b="1" dirty="0" smtClean="0">
                <a:solidFill>
                  <a:srgbClr val="FF0000"/>
                </a:solidFill>
              </a:rPr>
              <a:t>:  </a:t>
            </a:r>
            <a:r>
              <a:rPr lang="en-GB" sz="2400" b="1" dirty="0" smtClean="0">
                <a:solidFill>
                  <a:srgbClr val="FF0000"/>
                </a:solidFill>
              </a:rPr>
              <a:t>HMP Parc since - 2014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mattheww\AppData\Local\Microsoft\Windows\Temporary Internet Files\Content.Outlook\88EMHBCO\DSC_04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" y="4653136"/>
            <a:ext cx="4392114" cy="208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308"/>
            <a:ext cx="1080120" cy="86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\\GBPRCFAP001\Departments\Family Liason Team\Photo`s for Corin\Photos 2016\DSC_03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54" y="3358707"/>
            <a:ext cx="4295258" cy="337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2.walesonline.co.uk/incoming/article11960374.ece/ALTERNATES/s615/Former-Parc-Prison-inmate-Marc-Farrow-returned-to-the-jail-to-pick-up-a-DofE-Leaders-Award-with-his-daugh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279" y="638083"/>
            <a:ext cx="4672033" cy="31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8" y="638082"/>
            <a:ext cx="4442693" cy="38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07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78596"/>
            <a:ext cx="8928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Language &amp; Play + Numbers &amp; Play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000" b="1" dirty="0" smtClean="0">
                <a:solidFill>
                  <a:srgbClr val="FF0000"/>
                </a:solidFill>
              </a:rPr>
              <a:t>in partnership with Local Authorities since 2012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T:\Family Liason Team\Photographs\Language and Play\OLAP 18.06.2014\Picture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7866"/>
            <a:ext cx="4248472" cy="48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571"/>
            <a:ext cx="19605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88" y="27702"/>
            <a:ext cx="1008112" cy="75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2" descr="T:\Family Liason Team\Photographs\Numbers and Play\Photos from NAP 21.05.2014\Number and Play 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337866"/>
            <a:ext cx="4032447" cy="48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0" b="26683"/>
          <a:stretch/>
        </p:blipFill>
        <p:spPr bwMode="auto">
          <a:xfrm>
            <a:off x="7378700" y="0"/>
            <a:ext cx="1736557" cy="4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21613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‘Family Man’ &amp; ‘Fathers Inside’: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In partnership with Safe Ground UK since 2010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T:\Family Liason Team\Photographs\Family Man\Family Man 07 Sept 2014\photo's\family day presentation\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32048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orina\AppData\Local\Microsoft\Windows\Temporary Internet Files\Content.Outlook\2M785CFM\Picture 01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0324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5" y="253206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55" y="253205"/>
            <a:ext cx="6953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0" y="6165303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00" y="6284913"/>
            <a:ext cx="10906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8335" y="908720"/>
            <a:ext cx="868414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escription: Description: cid:image002.jpg@01CD3F0F.5E19C96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6284912"/>
            <a:ext cx="792088" cy="424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9906" y="140439"/>
            <a:ext cx="9000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7030A0"/>
              </a:solidFill>
              <a:ea typeface="ＭＳ Ｐゴシック" pitchFamily="34" charset="-128"/>
            </a:endParaRPr>
          </a:p>
          <a:p>
            <a:pPr algn="ctr"/>
            <a:endParaRPr lang="en-US" sz="2400" b="1" dirty="0">
              <a:solidFill>
                <a:srgbClr val="7030A0"/>
              </a:solidFill>
              <a:ea typeface="ＭＳ Ｐゴシック" pitchFamily="34" charset="-128"/>
            </a:endParaRPr>
          </a:p>
          <a:p>
            <a:pPr algn="ctr"/>
            <a:endParaRPr lang="en-US" sz="2400" b="1" dirty="0" smtClean="0">
              <a:solidFill>
                <a:srgbClr val="7030A0"/>
              </a:solidFill>
              <a:ea typeface="ＭＳ Ｐゴシック" pitchFamily="34" charset="-128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29927" y="174844"/>
            <a:ext cx="8684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Family Day Events…</a:t>
            </a:r>
            <a:r>
              <a:rPr lang="en-GB" sz="1400" b="1" dirty="0" smtClean="0">
                <a:solidFill>
                  <a:srgbClr val="FF0000"/>
                </a:solidFill>
              </a:rPr>
              <a:t>Throughout the year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corina\AppData\Local\Microsoft\Windows\Temporary Internet Files\Content.Outlook\2M785CFM\0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3605"/>
            <a:ext cx="2137615" cy="284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rina\AppData\Local\Microsoft\Windows\Temporary Internet Files\Content.Outlook\2M785CFM\0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92" y="841260"/>
            <a:ext cx="3491880" cy="287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orina\AppData\Local\Microsoft\Windows\Temporary Internet Files\Content.Outlook\2M785CFM\0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7935" y="4164935"/>
            <a:ext cx="2998439" cy="18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orina\AppData\Local\Microsoft\Windows\Temporary Internet Files\Content.Outlook\2M785CFM\12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219" y="759619"/>
            <a:ext cx="3563888" cy="31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orina\AppData\Local\Microsoft\Windows\Temporary Internet Files\Content.Outlook\2M785CFM\0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1062"/>
            <a:ext cx="2232248" cy="27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corina\AppData\Local\Microsoft\Windows\Temporary Internet Files\Content.Outlook\2M785CFM\086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2214" y="1301705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corina\AppData\Local\Microsoft\Windows\Temporary Internet Files\Content.Outlook\2M785CFM\35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" y="3972767"/>
            <a:ext cx="405825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928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Positive family re-engagement: </a:t>
            </a:r>
          </a:p>
          <a:p>
            <a:r>
              <a:rPr lang="en-GB" sz="4000" b="1" dirty="0" smtClean="0">
                <a:solidFill>
                  <a:srgbClr val="7030A0"/>
                </a:solidFill>
              </a:rPr>
              <a:t>Scouts Wales: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smtClean="0">
                <a:solidFill>
                  <a:srgbClr val="7030A0"/>
                </a:solidFill>
              </a:rPr>
              <a:t>At HMP Parc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Glyndwr Scouts Club 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12" descr="T:\Family Liason Team\Scouts Wales\Picture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193850"/>
            <a:ext cx="2952328" cy="266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ts1.mm.bing.net/th?id=JN.vTL5mojDcKap8VFSVg%2b3wQ&amp;w=220&amp;h=94&amp;c=7&amp;rs=1&amp;qlt=90&amp;o=4&amp;pid=1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0668"/>
            <a:ext cx="233975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:\Family Liason Team\Photo`s for Corin\Photos 2016\SAM_22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5" t="5113" r="-3407" b="-274"/>
          <a:stretch/>
        </p:blipFill>
        <p:spPr bwMode="auto">
          <a:xfrm>
            <a:off x="107504" y="2132855"/>
            <a:ext cx="6156768" cy="46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486916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smtClean="0"/>
              <a:t>Still growing…</a:t>
            </a:r>
            <a:endParaRPr lang="en-GB" sz="2800" b="1" i="1" dirty="0"/>
          </a:p>
        </p:txBody>
      </p:sp>
      <p:sp>
        <p:nvSpPr>
          <p:cNvPr id="6" name="Left Arrow 5"/>
          <p:cNvSpPr/>
          <p:nvPr/>
        </p:nvSpPr>
        <p:spPr>
          <a:xfrm>
            <a:off x="6264272" y="5832281"/>
            <a:ext cx="16921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Notched Right Arrow 9"/>
          <p:cNvSpPr/>
          <p:nvPr/>
        </p:nvSpPr>
        <p:spPr>
          <a:xfrm>
            <a:off x="4929181" y="1193850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826097" y="151701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/>
              <a:t>Founded 2014…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1004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4846" y="980728"/>
            <a:ext cx="8684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:\Users\corina\AppData\Local\Microsoft\Windows\Temporary Internet Files\Content.Outlook\2M785CFM\SafeGround_HMP-Parc_Presentation-3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19788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4437112"/>
            <a:ext cx="76197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Gabriola" panose="04040605051002020D02" pitchFamily="82" charset="0"/>
              </a:rPr>
              <a:t>‘Knowing is not enough. We must apply. Willing is not enough. We must do</a:t>
            </a:r>
            <a:r>
              <a:rPr lang="en-GB" sz="2800" b="1" dirty="0" smtClean="0">
                <a:latin typeface="Gabriola" panose="04040605051002020D02" pitchFamily="82" charset="0"/>
              </a:rPr>
              <a:t>.’</a:t>
            </a:r>
          </a:p>
          <a:p>
            <a:pPr algn="r"/>
            <a:r>
              <a:rPr lang="en-GB" dirty="0" smtClean="0">
                <a:latin typeface="Gabriola" panose="04040605051002020D02" pitchFamily="82" charset="0"/>
              </a:rPr>
              <a:t>Bruce  Lee</a:t>
            </a:r>
            <a:endParaRPr lang="en-GB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2" y="908720"/>
            <a:ext cx="89347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Research, understand, accept – Government endorsed international evidence base that FI are a key causal factor in reducing current and next generation offending.</a:t>
            </a:r>
          </a:p>
          <a:p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Embed priority documents into your strategy e.g. LF Recommendations, HMIP Expectations, HMPPS Guidance.</a:t>
            </a:r>
          </a:p>
          <a:p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Integrate FI strategy across departments – create synergy with RR strategy, substance misuse, safer custody, L &amp; S, security, etc.</a:t>
            </a:r>
          </a:p>
          <a:p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Identify and promote interdepartmental benefits</a:t>
            </a:r>
          </a:p>
          <a:p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Once the cultural Rubicon is crossed… don’t relax!</a:t>
            </a:r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7503" y="52069"/>
            <a:ext cx="8934723" cy="40011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1. Culturally &amp; Strategically Unimportant </a:t>
            </a:r>
            <a:r>
              <a:rPr lang="en-GB" sz="2000" b="1" dirty="0">
                <a:solidFill>
                  <a:srgbClr val="FF0000"/>
                </a:solidFill>
              </a:rPr>
              <a:t>:</a:t>
            </a:r>
            <a:r>
              <a:rPr lang="en-GB" sz="2000" b="1" dirty="0" smtClean="0">
                <a:solidFill>
                  <a:srgbClr val="FF0000"/>
                </a:solidFill>
              </a:rPr>
              <a:t> suggestions…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2" y="908720"/>
            <a:ext cx="89347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Identify and protect the Governor devolved budget for FI (2017)</a:t>
            </a:r>
          </a:p>
          <a:p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Innovate income generating opportunities – </a:t>
            </a:r>
            <a:r>
              <a:rPr lang="en-GB" sz="2000" b="1" dirty="0" err="1" smtClean="0">
                <a:solidFill>
                  <a:schemeClr val="accent1"/>
                </a:solidFill>
              </a:rPr>
              <a:t>eg</a:t>
            </a:r>
            <a:r>
              <a:rPr lang="en-GB" sz="2000" b="1" dirty="0" smtClean="0">
                <a:solidFill>
                  <a:schemeClr val="accent1"/>
                </a:solidFill>
              </a:rPr>
              <a:t> visits &amp; VC café, (Britannia HMP Norwich) become a training venue (Hidden Sentence).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Develop a bid submission ability, as an establishment, and as a partner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Map relevant local/national community cross sector organisations – host community awareness events in the visits hall.</a:t>
            </a:r>
          </a:p>
          <a:p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Identify mutually beneficial objectives – joint submissions </a:t>
            </a:r>
            <a:r>
              <a:rPr lang="en-GB" sz="2000" b="1" dirty="0" err="1" smtClean="0"/>
              <a:t>eg</a:t>
            </a:r>
            <a:r>
              <a:rPr lang="en-GB" sz="2000" b="1" dirty="0" smtClean="0"/>
              <a:t> BIG Lottery, Local Authority slippage, Community Grants, etc.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Nurture and protect your new friends in your partnerships.</a:t>
            </a:r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7503" y="52069"/>
            <a:ext cx="8934723" cy="40011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2. Lack of Financial Resources: suggestions…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9082" y="1038113"/>
            <a:ext cx="89347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Successful partnership bid submissions usually create new staffing capacity to deliver.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Successful internal income generation, creates/ frees up staff for FI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Successful interdepartmental synergy identifies staffing slack, to redistribute, op’ and </a:t>
            </a:r>
            <a:r>
              <a:rPr lang="en-GB" sz="2000" b="1" dirty="0" err="1" smtClean="0"/>
              <a:t>nonop</a:t>
            </a:r>
            <a:r>
              <a:rPr lang="en-GB" sz="2000" b="1" dirty="0" smtClean="0"/>
              <a:t>’… Essentially more efficient staffing model.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Develop / evolve your volunteer strategy, including vetting &amp; training. Partnerships with local universities, CLINKS, volunteer bureau, Erasmus, etc. Volunteers are a huge untapped seam of skilled, enthusiastic, and free resource.</a:t>
            </a:r>
          </a:p>
          <a:p>
            <a:endParaRPr lang="en-GB" sz="2000" b="1" dirty="0" smtClean="0">
              <a:solidFill>
                <a:schemeClr val="accent1"/>
              </a:solidFill>
            </a:endParaRPr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7503" y="52069"/>
            <a:ext cx="8934723" cy="40011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3. Limited Staff to Implement </a:t>
            </a:r>
            <a:r>
              <a:rPr lang="en-GB" sz="2000" b="1" dirty="0">
                <a:solidFill>
                  <a:srgbClr val="FF0000"/>
                </a:solidFill>
              </a:rPr>
              <a:t>:</a:t>
            </a:r>
            <a:r>
              <a:rPr lang="en-GB" sz="2000" b="1" dirty="0" smtClean="0">
                <a:solidFill>
                  <a:srgbClr val="FF0000"/>
                </a:solidFill>
              </a:rPr>
              <a:t> suggestions…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2" y="908720"/>
            <a:ext cx="893472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Most underused and overlooked space in the prison… visits facility.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Identify the down time to create FI opportunities.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There is always down time! (1750 – 77% - 6000+) Analysis of visiting trends, respond to supply and demand.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View and use the visits facility as a custody &amp; community resource.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Be creative and bold with other prison areas where safe to do so. FI in the gym, library, Multi-Faith, open-air spaces, </a:t>
            </a:r>
            <a:r>
              <a:rPr lang="en-GB" sz="2000" b="1" dirty="0" err="1" smtClean="0"/>
              <a:t>etc</a:t>
            </a:r>
            <a:endParaRPr lang="en-GB" sz="2000" b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7503" y="52069"/>
            <a:ext cx="8934723" cy="40011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4.  Limited Space &amp; Facilities : suggestions…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2" y="908720"/>
            <a:ext cx="89347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Identify a clear and accountable lead!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Tagging this strategy and responsibility onto someone’s existing role, who does not posses the sufficient rank, clout, experience, or personality is pointless, and will fail.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Be strategic, choose carefully who is given the senior accountability, someone who can then identify and enable a team to champion FI.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Look after them!</a:t>
            </a:r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7503" y="52069"/>
            <a:ext cx="8934723" cy="40011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5. No Clear &amp; Accountable Lead : suggestions…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48983"/>
            <a:ext cx="8540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188242"/>
            <a:ext cx="9017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6" y="6188241"/>
            <a:ext cx="512763" cy="5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escription: Description: cid:image002.jpg@01CD3F0F.5E19C96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30495"/>
            <a:ext cx="864096" cy="506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2" y="908720"/>
            <a:ext cx="89347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A successful and sustained attack on steps 1 – 5 will largely negate this barrier.</a:t>
            </a:r>
          </a:p>
          <a:p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In so doing, you will develop stakeholder engagement that is specific to the needs of your establishment.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As the stakeholder engagement process embeds and grows… protect </a:t>
            </a:r>
            <a:r>
              <a:rPr lang="en-GB" sz="2000" b="1" dirty="0" smtClean="0"/>
              <a:t>it </a:t>
            </a:r>
            <a:r>
              <a:rPr lang="en-GB" sz="2000" b="1" dirty="0" smtClean="0"/>
              <a:t>jealously!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chemeClr val="accent1"/>
                </a:solidFill>
              </a:rPr>
              <a:t>Promote and celebrate partnership successes using approved media platforms.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b="1" dirty="0" smtClean="0"/>
              <a:t>Once the cultural Rubicon is crossed… don’t relax!</a:t>
            </a:r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  <a:p>
            <a:pPr algn="r"/>
            <a:endParaRPr lang="en-GB" sz="1600" b="1" i="1" dirty="0"/>
          </a:p>
          <a:p>
            <a:pPr algn="r"/>
            <a:endParaRPr lang="en-GB" sz="1600" b="1" i="1" dirty="0" smtClean="0"/>
          </a:p>
        </p:txBody>
      </p:sp>
      <p:pic>
        <p:nvPicPr>
          <p:cNvPr id="13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8" y="6116426"/>
            <a:ext cx="1008112" cy="6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cription: Description: C:\Users\corina\AppData\Local\Microsoft\Windows\Temporary Internet Files\Content.Outlook\2M785CFM\IWA Logo JPEG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1463"/>
            <a:ext cx="1009650" cy="59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92" y="6161463"/>
            <a:ext cx="1354234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GBPRCFAP001\Users\Corina\Backup\CorinA\New PSF Log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212238"/>
            <a:ext cx="10001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7503" y="52069"/>
            <a:ext cx="8934723" cy="40011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6. Inexperience of Stakeholder Engagement : suggestions…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50825" y="228600"/>
            <a:ext cx="8359775" cy="824136"/>
          </a:xfrm>
        </p:spPr>
        <p:txBody>
          <a:bodyPr>
            <a:normAutofit fontScale="90000"/>
          </a:bodyPr>
          <a:lstStyle/>
          <a:p>
            <a:r>
              <a:rPr lang="en-GB" altLang="en-US" sz="3200" dirty="0" smtClean="0"/>
              <a:t>The </a:t>
            </a:r>
            <a:r>
              <a:rPr lang="en-GB" altLang="en-US" sz="3200" dirty="0" smtClean="0"/>
              <a:t>HMP Parc FI strategy is </a:t>
            </a:r>
            <a:r>
              <a:rPr lang="en-GB" altLang="en-US" sz="3200" dirty="0" smtClean="0"/>
              <a:t>supported by </a:t>
            </a:r>
            <a:r>
              <a:rPr lang="en-GB" altLang="en-US" sz="3200" dirty="0" smtClean="0">
                <a:solidFill>
                  <a:srgbClr val="00B050"/>
                </a:solidFill>
              </a:rPr>
              <a:t>over </a:t>
            </a:r>
            <a:r>
              <a:rPr lang="en-GB" altLang="en-US" sz="3200" dirty="0" smtClean="0"/>
              <a:t>45</a:t>
            </a:r>
            <a:r>
              <a:rPr lang="en-GB" altLang="en-US" sz="3200" dirty="0" smtClean="0">
                <a:solidFill>
                  <a:srgbClr val="00B050"/>
                </a:solidFill>
              </a:rPr>
              <a:t> </a:t>
            </a:r>
            <a:r>
              <a:rPr lang="en-GB" altLang="en-US" sz="3200" dirty="0" smtClean="0"/>
              <a:t>partners including…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/>
            </a:r>
            <a:br>
              <a:rPr lang="en-GB" altLang="en-US" sz="2400" b="1" dirty="0" smtClean="0">
                <a:solidFill>
                  <a:srgbClr val="FF0000"/>
                </a:solidFill>
              </a:rPr>
            </a:br>
            <a:endParaRPr lang="en-GB" altLang="en-US" sz="2400" dirty="0" smtClean="0"/>
          </a:p>
        </p:txBody>
      </p:sp>
      <p:pic>
        <p:nvPicPr>
          <p:cNvPr id="30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47" y="1516858"/>
            <a:ext cx="988700" cy="7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90" y="1483919"/>
            <a:ext cx="1219200" cy="8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84" y="4408923"/>
            <a:ext cx="1454372" cy="86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88" y="5371162"/>
            <a:ext cx="2305050" cy="70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26" y="904645"/>
            <a:ext cx="904208" cy="82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4" y="6061425"/>
            <a:ext cx="977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4" y="428678"/>
            <a:ext cx="1492706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78" y="4302236"/>
            <a:ext cx="123031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78" y="2897495"/>
            <a:ext cx="20831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23" y="4925495"/>
            <a:ext cx="1962374" cy="6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21" y="3729373"/>
            <a:ext cx="18478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45" y="2339445"/>
            <a:ext cx="18145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2" y="5312150"/>
            <a:ext cx="2206625" cy="79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15" y="6038667"/>
            <a:ext cx="1278682" cy="73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82" y="881748"/>
            <a:ext cx="1248568" cy="63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94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12" y="674011"/>
            <a:ext cx="116284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95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6" t="52560" r="-2287"/>
          <a:stretch>
            <a:fillRect/>
          </a:stretch>
        </p:blipFill>
        <p:spPr bwMode="auto">
          <a:xfrm>
            <a:off x="6676970" y="6021874"/>
            <a:ext cx="1112948" cy="76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55" y="518131"/>
            <a:ext cx="1008112" cy="75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9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493" y="537232"/>
            <a:ext cx="1093986" cy="82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9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8" y="4555775"/>
            <a:ext cx="957127" cy="68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99" name="Picture 1" descr="Description: SWPCC RGB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0" y="3803779"/>
            <a:ext cx="16430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3" descr="C:\Users\maryco\Pictures\NL_Logo_highres-300x197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14" y="5157192"/>
            <a:ext cx="1206216" cy="73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4" descr="C:\Users\maryco\Pictures\issa-new-logo-e1361225500372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79" y="5272522"/>
            <a:ext cx="1963737" cy="58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6" descr="http://ts1.mm.bing.net/th?id=JN.vTL5mojDcKap8VFSVg%2b3wQ&amp;w=220&amp;h=94&amp;c=7&amp;rs=1&amp;qlt=90&amp;o=4&amp;pid=1.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67" y="2897495"/>
            <a:ext cx="1472605" cy="78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5" descr="http://ts2.mm.bing.net/th?id=JN.aiwPrmco4Nw3SS145g8ZOw&amp;w=221&amp;h=55&amp;c=7&amp;rs=1&amp;qlt=90&amp;o=4&amp;pid=1.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78" y="4395986"/>
            <a:ext cx="2277269" cy="76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38" descr="C:\Users\maryco\Desktop\logo_login.bm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04" y="3716064"/>
            <a:ext cx="25987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:\Users\maryco\AppData\Local\Microsoft\Windows\Temporary Internet Files\Content.Outlook\AVKCO7HM\Badge.jp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86" y="6079782"/>
            <a:ext cx="1271985" cy="64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21" y="6111455"/>
            <a:ext cx="1454119" cy="67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4" r="32259" b="85818"/>
          <a:stretch>
            <a:fillRect/>
          </a:stretch>
        </p:blipFill>
        <p:spPr bwMode="auto">
          <a:xfrm>
            <a:off x="7066023" y="1483918"/>
            <a:ext cx="2037355" cy="6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\\GBPRCFAP001\Departments\IWW\Logos\IiF_logo01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91" y="465139"/>
            <a:ext cx="1064416" cy="10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12" y="2179431"/>
            <a:ext cx="1490855" cy="70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://www.e-zu.co.uk/wp-content/uploads/2013/04/southwalesfire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923125"/>
            <a:ext cx="2520280" cy="8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nspcc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66" y="3568149"/>
            <a:ext cx="2586312" cy="7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Image result for unilink"/>
          <p:cNvPicPr/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42" y="2262924"/>
            <a:ext cx="19812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Image result for bridge fm"/>
          <p:cNvPicPr/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72" y="4302237"/>
            <a:ext cx="15335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2" descr="\\GBPRCFAP001\Users\Corina\Backup\CorinA\HMPPS logo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6" y="1245248"/>
            <a:ext cx="1570258" cy="6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rotary international logo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84" y="2701074"/>
            <a:ext cx="952071" cy="95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e result for incc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incci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incci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inccip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52" name="Picture 12" descr="Image result for children of prisoners europe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3" y="2123745"/>
            <a:ext cx="1148355" cy="15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Image result for prisoners families conferenc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8" descr="Image result for prisoners families conferenc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59" name="sigimg1" descr="image007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42" y="2653021"/>
            <a:ext cx="2235365" cy="10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 descr="Image result for lemos and crane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08" y="1562338"/>
            <a:ext cx="2743563" cy="61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USW logo Raspberry Screen.jpg"/>
          <p:cNvPicPr/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67" y="2166276"/>
            <a:ext cx="1147776" cy="9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0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7224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Reverse engineering prison visits &amp; family interventions… </a:t>
            </a: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7" name="Picture 2" descr="T:\Family Liason Team\keithw\Corins Work\Wells of Hope 1\Picture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505359"/>
            <a:ext cx="2843809" cy="190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407356"/>
            <a:ext cx="2843807" cy="23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34" y="510903"/>
            <a:ext cx="2899766" cy="205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5"/>
            <a:ext cx="3001591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1" y="2413722"/>
            <a:ext cx="2880745" cy="23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71721"/>
            <a:ext cx="4212171" cy="196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69631"/>
            <a:ext cx="4153719" cy="18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15" y="532892"/>
            <a:ext cx="3456383" cy="187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848</Words>
  <Application>Microsoft Office PowerPoint</Application>
  <PresentationFormat>On-screen Show (4:3)</PresentationFormat>
  <Paragraphs>132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HMP Parc FI strategy is supported by over 45 partners including… </vt:lpstr>
      <vt:lpstr>PowerPoint Presentation</vt:lpstr>
      <vt:lpstr>Children’s Showcase Event HMP Parc – Parent/teacher events since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G4S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Corin Morgan-Armstrong</dc:creator>
  <cp:lastModifiedBy>Corin Morgan-Armstrong</cp:lastModifiedBy>
  <cp:revision>16</cp:revision>
  <dcterms:created xsi:type="dcterms:W3CDTF">2018-02-17T17:48:38Z</dcterms:created>
  <dcterms:modified xsi:type="dcterms:W3CDTF">2018-02-17T20:44:32Z</dcterms:modified>
</cp:coreProperties>
</file>