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81" r:id="rId2"/>
    <p:sldId id="257" r:id="rId3"/>
    <p:sldId id="276" r:id="rId4"/>
    <p:sldId id="268" r:id="rId5"/>
    <p:sldId id="274" r:id="rId6"/>
    <p:sldId id="279" r:id="rId7"/>
    <p:sldId id="277" r:id="rId8"/>
    <p:sldId id="282" r:id="rId9"/>
    <p:sldId id="265" r:id="rId10"/>
    <p:sldId id="278" r:id="rId11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5869" autoAdjust="0"/>
  </p:normalViewPr>
  <p:slideViewPr>
    <p:cSldViewPr showGuides="1">
      <p:cViewPr varScale="1">
        <p:scale>
          <a:sx n="62" d="100"/>
          <a:sy n="62" d="100"/>
        </p:scale>
        <p:origin x="17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7B5-F3DA-4BBF-871E-420D191F10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79512" y="57539"/>
            <a:ext cx="8728085" cy="6648061"/>
            <a:chOff x="179512" y="57539"/>
            <a:chExt cx="8728085" cy="6648061"/>
          </a:xfrm>
        </p:grpSpPr>
        <p:pic>
          <p:nvPicPr>
            <p:cNvPr id="24" name="Picture 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23710" y="57539"/>
              <a:ext cx="883887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0960" y="5625600"/>
              <a:ext cx="130663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12" y="57539"/>
              <a:ext cx="1563572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6D4D-AC48-43D7-99F7-D5607823C3A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89B-2285-4229-AE2E-87ECD7040D3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5CFD1-A25D-4758-A97B-913D2BC5875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73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6534-C0D9-4E2D-BD31-11C09E08EA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384E-7270-4871-9F8D-A46651F556E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AB811-1C03-4299-B4CA-1A1280FFBD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C3D4-26DD-4B83-AB06-C7DFA73F8F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D541-BAE5-4826-AC52-BFF6E979EAE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C83C-645B-47B9-87F1-B4DCE4C6480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7DFD-CE0A-43F7-87E0-50F949B461F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929F-EA74-4BDF-8CE8-528E4D0D6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1B23F6-9FE4-4698-9AF1-CB1E088B8066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57539"/>
            <a:ext cx="8728085" cy="6648061"/>
            <a:chOff x="179512" y="57539"/>
            <a:chExt cx="8728085" cy="6648061"/>
          </a:xfrm>
        </p:grpSpPr>
        <p:pic>
          <p:nvPicPr>
            <p:cNvPr id="12" name="Picture 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23710" y="57539"/>
              <a:ext cx="883887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0960" y="5625600"/>
              <a:ext cx="130663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12" y="57539"/>
              <a:ext cx="1563572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"/>
          <a:stretch/>
        </p:blipFill>
        <p:spPr>
          <a:xfrm>
            <a:off x="262917" y="4653136"/>
            <a:ext cx="2499022" cy="1869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79431" y="278557"/>
            <a:ext cx="4608512" cy="126037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sz="3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12428" y="2924943"/>
            <a:ext cx="6108993" cy="220451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sz="36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Developing innovative </a:t>
            </a:r>
            <a:r>
              <a:rPr lang="en-GB" sz="36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practice in </a:t>
            </a:r>
            <a:r>
              <a:rPr lang="en-GB" sz="36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sensitive Public Protection </a:t>
            </a:r>
            <a:r>
              <a:rPr lang="en-GB" sz="36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environment</a:t>
            </a:r>
            <a:endParaRPr lang="en-GB" altLang="en-US" sz="360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179531" y="278557"/>
            <a:ext cx="2808312" cy="89872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28</a:t>
            </a:r>
            <a:r>
              <a:rPr lang="en-GB" altLang="en-US" sz="3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February 2018</a:t>
            </a:r>
            <a:b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Newbold Revel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1194416"/>
            <a:ext cx="7623947" cy="164915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DEVELOPING EFFECTIVE PRACTICE FOR FAMILIES  AND SIGNIFICANT OTHERS</a:t>
            </a: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62917" y="4636004"/>
            <a:ext cx="2499022" cy="1869331"/>
          </a:xfrm>
          <a:prstGeom prst="rect">
            <a:avLst/>
          </a:prstGeom>
          <a:solidFill>
            <a:schemeClr val="bg1">
              <a:alpha val="29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Lynn Saunders OBE</a:t>
            </a:r>
            <a:r>
              <a:rPr lang="en-GB" sz="20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GB" sz="20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Governor </a:t>
            </a:r>
            <a:r>
              <a:rPr lang="en-GB" sz="18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GB" sz="18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GB" sz="1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HMP Whatton</a:t>
            </a:r>
            <a:endParaRPr lang="en-GB" altLang="en-US" sz="1800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971550" y="1365848"/>
            <a:ext cx="72009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dirty="0">
                <a:latin typeface="Calibri" pitchFamily="34" charset="0"/>
                <a:ea typeface="Calibri" pitchFamily="34" charset="0"/>
                <a:cs typeface="Calibri" pitchFamily="34" charset="0"/>
              </a:rPr>
              <a:t>Thank you for listening.</a:t>
            </a:r>
            <a:r>
              <a:rPr lang="en-GB" altLang="en-US" sz="4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Contact </a:t>
            </a:r>
            <a:r>
              <a:rPr lang="en-GB" alt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Details: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lynn.saunders@hmps.gsi.gov.uk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GB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saferlivingfoundation.org </a:t>
            </a:r>
            <a:endParaRPr lang="en-GB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altLang="en-US" sz="3200" dirty="0"/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altLang="en-US" sz="3200" dirty="0"/>
              <a:t>Follow us on twitter </a:t>
            </a: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endParaRPr lang="en-GB" altLang="en-US" sz="3200" dirty="0"/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112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8234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1558"/>
            <a:ext cx="1387425" cy="101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539750" y="2132856"/>
            <a:ext cx="80645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Farmer Review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People with Sexual Convictions – Safeguarding, not  </a:t>
            </a: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all </a:t>
            </a: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family relationships are positive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Negotiating the challenges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“What can we do for people who don’t have family support?”</a:t>
            </a:r>
            <a:endParaRPr lang="en-GB" alt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Conclusions and Questions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Contact details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9164" y="460596"/>
            <a:ext cx="4505672" cy="165618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Themes of Presentation: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78199" y="404664"/>
            <a:ext cx="3987601" cy="11398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Lord Farmer Review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4194" y="1808820"/>
            <a:ext cx="8075612" cy="324036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GB" altLang="en-US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“</a:t>
            </a:r>
            <a:r>
              <a:rPr lang="en-GB" altLang="en-US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The Importance of Strengthening Prisoners' Family Ties to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GB" altLang="en-US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Prevent Reoffending and Reduce Intergenerational Crime ”</a:t>
            </a:r>
          </a:p>
          <a:p>
            <a:pPr marL="0" indent="0">
              <a:buFont typeface="Wingdings" pitchFamily="2" charset="2"/>
              <a:buNone/>
            </a:pPr>
            <a:endParaRPr lang="en-GB" altLang="en-US" sz="9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Extensive research shows that strong links between; a supportive family and desistance and supporting prisoners throughout their sentence and their rehabilitation after release.</a:t>
            </a:r>
          </a:p>
          <a:p>
            <a:pPr marL="0" indent="0">
              <a:buFont typeface="Wingdings" pitchFamily="2" charset="2"/>
              <a:buNone/>
            </a:pPr>
            <a:r>
              <a:rPr lang="en-GB" altLang="en-US" sz="1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Extensive desistance literature on the role of families in helping people successfully resettle and stay crime free. </a:t>
            </a:r>
          </a:p>
          <a:p>
            <a:pPr marL="285750" indent="-285750" algn="ctr"/>
            <a:r>
              <a:rPr lang="en-GB" altLang="en-US" sz="1800" b="1" u="sng" dirty="0" smtClean="0">
                <a:solidFill>
                  <a:schemeClr val="tx1"/>
                </a:solidFill>
              </a:rPr>
              <a:t>BUT</a:t>
            </a:r>
          </a:p>
        </p:txBody>
      </p:sp>
      <p:pic>
        <p:nvPicPr>
          <p:cNvPr id="51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9" y="4672660"/>
            <a:ext cx="2607059" cy="169830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957">
            <a:off x="5688915" y="4473040"/>
            <a:ext cx="2285783" cy="12880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199" y="2327275"/>
            <a:ext cx="8229600" cy="39100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members maybe direct or indirect victims of a prisoners offence.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“90% of sexual offending victims know their offenders” (MoJ, 2017)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members or significant others may contribute or enable a prisoners offending.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“Denial of offence and refusal to believe it took place” (Pogrebin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2004)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Prisoners may be subject to harassment orders, restraining orders, or public protection restrictions in respect of family members.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relationships may have broken down due to the nature of the offence.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“Family members accepted the offence and rejected the individual” 	(Pogrebin, 2004)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2037" y="476672"/>
            <a:ext cx="5499925" cy="17190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Not all family relationships are positive or helpful: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00100" y="1700808"/>
            <a:ext cx="7543800" cy="46192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Protection and safeguarding children and vulnerable people </a:t>
            </a:r>
            <a:r>
              <a:rPr lang="en-GB" alt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always be paramount</a:t>
            </a:r>
          </a:p>
          <a:p>
            <a:pPr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there is </a:t>
            </a:r>
            <a:r>
              <a:rPr lang="en-GB" altLang="en-US" sz="18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en-GB" altLang="en-US" sz="1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victim (or potential victim,) perspective in any strategy/ policy or decision (effective risk management).</a:t>
            </a:r>
          </a:p>
          <a:p>
            <a:pPr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services to support the needs of family members:</a:t>
            </a:r>
          </a:p>
          <a:p>
            <a:pPr marL="1211580" lvl="3" indent="-342900"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Visitors Surgery </a:t>
            </a:r>
          </a:p>
          <a:p>
            <a:pPr marL="1211580" lvl="3" indent="-342900"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workers, </a:t>
            </a:r>
          </a:p>
          <a:p>
            <a:pPr marL="1211580" lvl="3" indent="-342900"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Liaison with Safer Custody </a:t>
            </a:r>
          </a:p>
          <a:p>
            <a:pPr marL="1211580" lvl="3" indent="-342900"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OMU, (Offender Management Unit)</a:t>
            </a:r>
          </a:p>
          <a:p>
            <a:pPr marL="1211580" lvl="3" indent="-342900"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 (post programme reviews) </a:t>
            </a:r>
          </a:p>
          <a:p>
            <a:pPr marL="1211580" lvl="3" indent="-342900"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Disclosure, </a:t>
            </a:r>
          </a:p>
          <a:p>
            <a:pPr marL="1211580" lvl="3" indent="-342900"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MAPPA (Multi Agency Public Protection Arrangements)</a:t>
            </a:r>
            <a:endParaRPr lang="en-GB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11580" lvl="3" indent="-342900">
              <a:buFont typeface="Arial" pitchFamily="34" charset="0"/>
              <a:buChar char="•"/>
              <a:defRPr/>
            </a:pPr>
            <a:r>
              <a:rPr lang="en-GB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Liaison Officers for Palliative and End of Life care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816100" y="-12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5168" y="476672"/>
            <a:ext cx="4793663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Negotiating </a:t>
            </a: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/>
            </a:r>
            <a:b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</a:b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the </a:t>
            </a:r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challenges</a:t>
            </a: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:</a:t>
            </a:r>
            <a:endParaRPr lang="en-GB" altLang="en-US" sz="40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2163522"/>
            <a:ext cx="6400800" cy="1902191"/>
          </a:xfrm>
        </p:spPr>
        <p:txBody>
          <a:bodyPr/>
          <a:lstStyle/>
          <a:p>
            <a:pPr>
              <a:defRPr/>
            </a:pP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of sexual offence conviction on Family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stigma, embarrassment, financial loss</a:t>
            </a:r>
          </a:p>
          <a:p>
            <a:pPr>
              <a:defRPr/>
            </a:pP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Geographical Distance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video calls, prisoner voicemail and email a prisoner</a:t>
            </a:r>
          </a:p>
          <a:p>
            <a:pPr>
              <a:defRPr/>
            </a:pP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8" b="36162"/>
          <a:stretch>
            <a:fillRect/>
          </a:stretch>
        </p:blipFill>
        <p:spPr bwMode="auto">
          <a:xfrm rot="21058545">
            <a:off x="652858" y="4382320"/>
            <a:ext cx="2771890" cy="745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480">
            <a:off x="3917060" y="4823772"/>
            <a:ext cx="2303426" cy="10333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ublic\Pictures\IMAGES CHECKED\Communication\phone touch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3544"/>
            <a:ext cx="1366338" cy="1422883"/>
          </a:xfrm>
          <a:prstGeom prst="wedgeEllipseCallout">
            <a:avLst>
              <a:gd name="adj1" fmla="val -47926"/>
              <a:gd name="adj2" fmla="val -35163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75168" y="476672"/>
            <a:ext cx="4793663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Negotiating </a:t>
            </a: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/>
            </a:r>
            <a:b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</a:b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the </a:t>
            </a:r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challenges</a:t>
            </a: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:</a:t>
            </a:r>
            <a:endParaRPr lang="en-GB" altLang="en-US" sz="40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1641943" y="332656"/>
            <a:ext cx="5821383" cy="208823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altLang="en-US" sz="4000" b="1" dirty="0" smtClean="0">
                <a:effectLst/>
                <a:ea typeface="Calibri" pitchFamily="34" charset="0"/>
                <a:cs typeface="Calibri" pitchFamily="34" charset="0"/>
              </a:rPr>
              <a:t>“What can we do for people who don’t have family support?”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5478" y="2420888"/>
            <a:ext cx="7813043" cy="59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alt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09948" y="5176784"/>
            <a:ext cx="3944697" cy="711549"/>
            <a:chOff x="509201" y="3118846"/>
            <a:chExt cx="3944697" cy="711549"/>
          </a:xfrm>
        </p:grpSpPr>
        <p:pic>
          <p:nvPicPr>
            <p:cNvPr id="922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01" y="3118846"/>
              <a:ext cx="1110471" cy="7115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732969" y="3247274"/>
              <a:ext cx="2720929" cy="4546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altLang="en-US" sz="1800" dirty="0" smtClean="0"/>
                <a:t>Prisoners’  Penfriends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3851920" y="3539442"/>
            <a:ext cx="4626601" cy="89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800" dirty="0" smtClean="0"/>
              <a:t>Parallel Visits – </a:t>
            </a:r>
            <a:r>
              <a:rPr lang="en-GB" altLang="en-US" sz="1800" u="sng" dirty="0" smtClean="0"/>
              <a:t>new project </a:t>
            </a:r>
            <a:r>
              <a:rPr lang="en-GB" altLang="en-US" sz="1800" dirty="0" smtClean="0"/>
              <a:t>utilising peer support and staff/prison volunteers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/>
          <a:stretch/>
        </p:blipFill>
        <p:spPr>
          <a:xfrm>
            <a:off x="614965" y="3145130"/>
            <a:ext cx="3092939" cy="168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442767" y="5190473"/>
            <a:ext cx="3448559" cy="714853"/>
            <a:chOff x="374578" y="2109743"/>
            <a:chExt cx="3448559" cy="714853"/>
          </a:xfrm>
        </p:grpSpPr>
        <p:pic>
          <p:nvPicPr>
            <p:cNvPr id="1026" name="Picture 2" descr="C:\Users\Student\Desktop\Newbridge-[TRANS]-shado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78" y="2109743"/>
              <a:ext cx="1379716" cy="7148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969185" y="2242630"/>
              <a:ext cx="1853952" cy="4546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altLang="en-US" sz="1800" dirty="0"/>
                <a:t>New </a:t>
              </a:r>
              <a:r>
                <a:rPr lang="en-GB" altLang="en-US" sz="1800" dirty="0" smtClean="0"/>
                <a:t>Bridge</a:t>
              </a:r>
              <a:endParaRPr lang="en-GB" altLang="en-US" sz="1800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883614" y="6093296"/>
            <a:ext cx="1371896" cy="59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r>
              <a:rPr lang="en-GB" altLang="en-US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GB" altLang="en-US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lso…</a:t>
            </a:r>
            <a:endParaRPr lang="en-GB" alt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116839" y="2538892"/>
            <a:ext cx="4871589" cy="809058"/>
            <a:chOff x="907163" y="4602910"/>
            <a:chExt cx="4871589" cy="809058"/>
          </a:xfrm>
        </p:grpSpPr>
        <p:pic>
          <p:nvPicPr>
            <p:cNvPr id="922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" t="15805" r="-565" b="10442"/>
            <a:stretch>
              <a:fillRect/>
            </a:stretch>
          </p:blipFill>
          <p:spPr bwMode="auto">
            <a:xfrm>
              <a:off x="907163" y="4602910"/>
              <a:ext cx="1478493" cy="8090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169455" y="4784029"/>
              <a:ext cx="2609297" cy="446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altLang="en-US" sz="1800" dirty="0" smtClean="0"/>
                <a:t>Circles of Support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52684" y="3536795"/>
            <a:ext cx="5238629" cy="1221143"/>
            <a:chOff x="4754568" y="4341393"/>
            <a:chExt cx="5238629" cy="1221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568" y="4341393"/>
              <a:ext cx="1664043" cy="1221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7077381" y="4732128"/>
              <a:ext cx="2915816" cy="4396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altLang="en-US" sz="1800" dirty="0" smtClean="0"/>
                <a:t>Safer Living Foundation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8759" y="5282200"/>
            <a:ext cx="7405277" cy="739088"/>
            <a:chOff x="1044591" y="5538210"/>
            <a:chExt cx="7405277" cy="7390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591" y="5538210"/>
              <a:ext cx="2860068" cy="6480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310797" y="5538210"/>
              <a:ext cx="4139071" cy="739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altLang="en-US" sz="1800" dirty="0" smtClean="0"/>
                <a:t>Through the Gate </a:t>
              </a:r>
              <a:br>
                <a:rPr lang="en-GB" altLang="en-US" sz="1800" dirty="0" smtClean="0"/>
              </a:br>
              <a:r>
                <a:rPr lang="en-GB" altLang="en-US" sz="1800" dirty="0" smtClean="0"/>
                <a:t>mentoring and support on release.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41943" y="332656"/>
            <a:ext cx="5821383" cy="208823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altLang="en-US" sz="4000" b="1" dirty="0" smtClean="0">
                <a:effectLst/>
                <a:ea typeface="Calibri" pitchFamily="34" charset="0"/>
                <a:cs typeface="Calibri" pitchFamily="34" charset="0"/>
              </a:rPr>
              <a:t>“What can we do for people who don’t have family support?”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5478" y="2420888"/>
            <a:ext cx="7813043" cy="59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alt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583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dirty="0"/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539366" y="2060848"/>
            <a:ext cx="80652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indent="-457200">
              <a:buBlip>
                <a:blip r:embed="rId2"/>
              </a:buBlip>
            </a:pP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Families </a:t>
            </a:r>
            <a:r>
              <a:rPr lang="en-GB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should where possible, </a:t>
            </a:r>
            <a:r>
              <a:rPr lang="en-GB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be at the forefront of prisoners resettlement and rehabilitation, and the challenges of public protection and safeguarding can be managed with imagination, enthusiasm and commitment. </a:t>
            </a:r>
          </a:p>
        </p:txBody>
      </p:sp>
      <p:pic>
        <p:nvPicPr>
          <p:cNvPr id="102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46" y="4077072"/>
            <a:ext cx="1389283" cy="140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890">
            <a:off x="884138" y="4520486"/>
            <a:ext cx="2359810" cy="1528824"/>
          </a:xfrm>
          <a:prstGeom prst="rect">
            <a:avLst/>
          </a:prstGeom>
          <a:solidFill>
            <a:srgbClr val="FFFFFF">
              <a:shade val="85000"/>
            </a:srgbClr>
          </a:solidFill>
          <a:ln w="666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784" y="260350"/>
            <a:ext cx="4868488" cy="180049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altLang="en-US" sz="4000" dirty="0">
                <a:effectLst/>
                <a:ea typeface="Calibri" pitchFamily="34" charset="0"/>
                <a:cs typeface="Calibri" pitchFamily="34" charset="0"/>
              </a:rPr>
              <a:t>Conclusions &amp; Questions</a:t>
            </a:r>
            <a:endParaRPr lang="en-GB" sz="40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37167"/>
            <a:ext cx="2426682" cy="13674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7" grpId="1"/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1681</TotalTime>
  <Words>351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Trebuchet MS</vt:lpstr>
      <vt:lpstr>Verdana</vt:lpstr>
      <vt:lpstr>Wingdings</vt:lpstr>
      <vt:lpstr>Slipstream</vt:lpstr>
      <vt:lpstr>DEVELOPING EFFECTIVE PRACTICE FOR FAMILIES  AND SIGNIFICANT OTHERS</vt:lpstr>
      <vt:lpstr>Themes of Presentation:</vt:lpstr>
      <vt:lpstr>Lord Farmer Review</vt:lpstr>
      <vt:lpstr>PowerPoint Presentation</vt:lpstr>
      <vt:lpstr>PowerPoint Presentation</vt:lpstr>
      <vt:lpstr>PowerPoint Presentation</vt:lpstr>
      <vt:lpstr>“What can we do for people who don’t have family support?”</vt:lpstr>
      <vt:lpstr>“What can we do for people who don’t have family support?”</vt:lpstr>
      <vt:lpstr>Conclusions &amp; 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EFFECTIVE  FAMILY PRACTICE</dc:title>
  <dc:creator>STUDENT</dc:creator>
  <cp:lastModifiedBy>Booty, Richard [HMPS]</cp:lastModifiedBy>
  <cp:revision>12</cp:revision>
  <cp:lastPrinted>2018-01-03T15:41:03Z</cp:lastPrinted>
  <dcterms:created xsi:type="dcterms:W3CDTF">2009-08-28T13:15:30Z</dcterms:created>
  <dcterms:modified xsi:type="dcterms:W3CDTF">2018-02-12T16:35:03Z</dcterms:modified>
</cp:coreProperties>
</file>