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3" r:id="rId3"/>
    <p:sldId id="283" r:id="rId4"/>
    <p:sldId id="280" r:id="rId5"/>
    <p:sldId id="284" r:id="rId6"/>
    <p:sldId id="289" r:id="rId7"/>
    <p:sldId id="285" r:id="rId8"/>
    <p:sldId id="288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ty, Richard [HMPS]" initials="BR[" lastIdx="3" clrIdx="0">
    <p:extLst>
      <p:ext uri="{19B8F6BF-5375-455C-9EA6-DF929625EA0E}">
        <p15:presenceInfo xmlns:p15="http://schemas.microsoft.com/office/powerpoint/2012/main" userId="Booty, Richard [HMPS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4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078D2-B0DF-4A61-87CA-5930FCEE96BA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BEFCC-831A-4ED5-8CE9-0ECC8A7798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5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93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1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7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9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99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67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81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EFCC-831A-4ED5-8CE9-0ECC8A7798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97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35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7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00" y="3672000"/>
            <a:ext cx="7200000" cy="54000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864000" y="5439467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64000" y="2628000"/>
            <a:ext cx="7200000" cy="1080000"/>
          </a:xfrm>
          <a:prstGeom prst="rect">
            <a:avLst/>
          </a:prstGeom>
        </p:spPr>
        <p:txBody>
          <a:bodyPr lIns="72000" tIns="72000" rIns="72000" bIns="72000"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6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000" y="1440000"/>
            <a:ext cx="5280000" cy="36000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912000" y="1800000"/>
            <a:ext cx="52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999" y="1440000"/>
            <a:ext cx="5280000" cy="36000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40000" y="1800000"/>
            <a:ext cx="52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912000" y="468000"/>
            <a:ext cx="10320000" cy="360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239184" y="6335713"/>
            <a:ext cx="2065867" cy="252412"/>
          </a:xfrm>
          <a:prstGeom prst="rect">
            <a:avLst/>
          </a:prstGeom>
        </p:spPr>
        <p:txBody>
          <a:bodyPr lIns="72000" tIns="72000" rIns="72000" bIns="7200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5F8644-64C6-4E75-A260-3AA89856B3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5536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54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8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1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95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6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62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3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F3063-6855-4B9B-B330-7CF8506EF4DC}" type="datetimeFigureOut">
              <a:rPr lang="en-GB" smtClean="0"/>
              <a:t>04/03/2019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AFD4-B575-4313-8DBB-76EF35FF4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co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tuart.Harrington@Barnardos.org.uk" TargetMode="External"/><Relationship Id="rId3" Type="http://schemas.openxmlformats.org/officeDocument/2006/relationships/hyperlink" Target="mailto:Richard.booty@noms.gsi.gov.uk" TargetMode="External"/><Relationship Id="rId7" Type="http://schemas.openxmlformats.org/officeDocument/2006/relationships/hyperlink" Target="mailto:Stuart.Harrington@hmps.gsi.gov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Tim.Lloyd@noms.gsi.gov.uk" TargetMode="External"/><Relationship Id="rId11" Type="http://schemas.openxmlformats.org/officeDocument/2006/relationships/hyperlink" Target="https://intranet.noms.gsi.gov.uk/groups/families" TargetMode="External"/><Relationship Id="rId5" Type="http://schemas.openxmlformats.org/officeDocument/2006/relationships/hyperlink" Target="mailto:Angela.christopher@noms.gsi.gov.uk" TargetMode="External"/><Relationship Id="rId10" Type="http://schemas.openxmlformats.org/officeDocument/2006/relationships/hyperlink" Target="https://www.nicco.org.uk/" TargetMode="External"/><Relationship Id="rId4" Type="http://schemas.openxmlformats.org/officeDocument/2006/relationships/hyperlink" Target="mailto:Angela.Christopher1@justice.gov.uk" TargetMode="External"/><Relationship Id="rId9" Type="http://schemas.openxmlformats.org/officeDocument/2006/relationships/hyperlink" Target="mailto:Graham.mackenzie@justic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2389414" y="4148932"/>
            <a:ext cx="7094538" cy="539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GB" sz="2800" dirty="0" smtClean="0"/>
              <a:t>Askham Grange Tuesday 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March 2019</a:t>
            </a:r>
            <a:endParaRPr lang="en-GB" sz="2800" dirty="0"/>
          </a:p>
          <a:p>
            <a:pPr algn="ctr">
              <a:defRPr/>
            </a:pPr>
            <a:endParaRPr lang="en-GB" sz="2800" dirty="0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0"/>
          </p:nvPr>
        </p:nvSpPr>
        <p:spPr>
          <a:xfrm>
            <a:off x="2171700" y="5465764"/>
            <a:ext cx="5570538" cy="333375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GB" dirty="0"/>
              <a:t>Richard Booty – HMPPS Family and Significant Others Lead</a:t>
            </a:r>
          </a:p>
        </p:txBody>
      </p:sp>
      <p:sp>
        <p:nvSpPr>
          <p:cNvPr id="9220" name="Title 3">
            <a:extLst/>
          </p:cNvPr>
          <p:cNvSpPr>
            <a:spLocks noGrp="1"/>
          </p:cNvSpPr>
          <p:nvPr>
            <p:ph type="ctrTitle"/>
          </p:nvPr>
        </p:nvSpPr>
        <p:spPr bwMode="auto">
          <a:xfrm>
            <a:off x="2171700" y="2620964"/>
            <a:ext cx="7907338" cy="1087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Developing </a:t>
            </a:r>
            <a:r>
              <a:rPr lang="en-GB" sz="3600" dirty="0"/>
              <a:t>Effective Practice for Families and Significant Others 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2131B-DDE2-406F-B9B6-B51FFCD5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31" y="436098"/>
            <a:ext cx="1359526" cy="10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808383" y="398691"/>
            <a:ext cx="10535478" cy="577850"/>
          </a:xfrm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9F1A69-5BE6-460A-9B10-926C54026667}" type="slidenum">
              <a:rPr lang="en-GB" altLang="en-US" sz="180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/>
        </p:nvSpPr>
        <p:spPr bwMode="auto">
          <a:xfrm>
            <a:off x="808383" y="1245703"/>
            <a:ext cx="10535478" cy="45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3600" dirty="0" smtClean="0"/>
          </a:p>
          <a:p>
            <a:r>
              <a:rPr lang="en-GB" sz="3600" dirty="0" smtClean="0"/>
              <a:t>The </a:t>
            </a:r>
            <a:r>
              <a:rPr lang="en-GB" sz="3600" dirty="0"/>
              <a:t>2018/9 Prisons Directorate Business Plan commits as follows</a:t>
            </a:r>
            <a:r>
              <a:rPr lang="en-GB" sz="3600" dirty="0" smtClean="0"/>
              <a:t>:</a:t>
            </a:r>
          </a:p>
          <a:p>
            <a:pPr marL="571500" lvl="1" indent="-571500">
              <a:spcBef>
                <a:spcPts val="1000"/>
              </a:spcBef>
            </a:pPr>
            <a:r>
              <a:rPr lang="en-GB" sz="3600" dirty="0"/>
              <a:t>“A family and significant other performance measure will be prepared in readiness for April 2019.”</a:t>
            </a:r>
          </a:p>
          <a:p>
            <a:endParaRPr lang="en-GB" sz="3600" dirty="0" smtClean="0"/>
          </a:p>
          <a:p>
            <a:r>
              <a:rPr lang="en-GB" sz="3600" dirty="0" smtClean="0"/>
              <a:t>Lord Farmer report discussed a family measure</a:t>
            </a:r>
            <a:endParaRPr lang="en-GB" sz="3600" dirty="0"/>
          </a:p>
          <a:p>
            <a:pPr marL="0" indent="0" eaLnBrk="1" hangingPunct="1">
              <a:lnSpc>
                <a:spcPct val="100000"/>
              </a:lnSpc>
              <a:buClr>
                <a:schemeClr val="accent1"/>
              </a:buClr>
              <a:buSzPct val="80000"/>
            </a:pPr>
            <a:endParaRPr lang="en-GB" altLang="en-US" sz="2000" dirty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100000"/>
              </a:lnSpc>
              <a:buClr>
                <a:schemeClr val="accent1"/>
              </a:buClr>
              <a:buSzPct val="80000"/>
            </a:pPr>
            <a:endParaRPr lang="en-GB" altLang="en-US" sz="2000" dirty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100000"/>
              </a:lnSpc>
              <a:buClr>
                <a:schemeClr val="accent1"/>
              </a:buClr>
              <a:buSzPct val="80000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chemeClr val="accent1"/>
              </a:buClr>
              <a:buSzPct val="80000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chemeClr val="accent1"/>
              </a:buClr>
              <a:buSzPct val="80000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840015" y="403423"/>
            <a:ext cx="10477342" cy="577850"/>
          </a:xfrm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 - Background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9F1A69-5BE6-460A-9B10-926C54026667}" type="slidenum">
              <a:rPr lang="en-GB" altLang="en-US" sz="180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/>
        </p:nvSpPr>
        <p:spPr bwMode="auto">
          <a:xfrm>
            <a:off x="1841501" y="860426"/>
            <a:ext cx="858361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249" y="1286073"/>
            <a:ext cx="10570108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Phil Copple December 2017 letter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Strategies to be in place by April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Locally published, easy to read, developmental, and covering the Lord Farmer “family offer”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Operating guidance attached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Strategies now being published on NICCO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Strategies key element of measure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781326" y="565149"/>
            <a:ext cx="10496274" cy="577850"/>
          </a:xfrm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Measure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9F1A69-5BE6-460A-9B10-926C54026667}" type="slidenum">
              <a:rPr lang="en-GB" altLang="en-US" sz="180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/>
        </p:nvSpPr>
        <p:spPr bwMode="auto">
          <a:xfrm>
            <a:off x="1841501" y="860426"/>
            <a:ext cx="858361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775" y="1321076"/>
            <a:ext cx="10496825" cy="337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2018/19 Prisons Directorate Business Plan commits to a Family measure.  A shadow measure is being introduced in April 2019/20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Delivery on family work was one a key “red line” requirement when setting up the PGD and LTHSE structures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measure is a self-assessment process informed in consultation with operational colleagues, PPAS, and OSAG 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840015" y="568325"/>
            <a:ext cx="10318315" cy="577850"/>
          </a:xfrm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Measure cont.,</a:t>
            </a:r>
            <a:b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9F1A69-5BE6-460A-9B10-926C54026667}" type="slidenum">
              <a:rPr lang="en-GB" altLang="en-US" sz="180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/>
        </p:nvSpPr>
        <p:spPr bwMode="auto">
          <a:xfrm>
            <a:off x="1841501" y="860426"/>
            <a:ext cx="858361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0014" y="1297428"/>
            <a:ext cx="103183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self-assessment may be added to in future; for example, a collation of OSAG baselines around family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self-assessment will only need to be formally completed once: between the 6 month and 9 month point,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but need to prepare from now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self-assessment score and results will need to be validated by Directorate/PGD/LTHSE offices. Families Group will also perform random reviews for individual establishments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SPOCS have been identified and briefings will begin from late March 2019</a:t>
            </a:r>
          </a:p>
        </p:txBody>
      </p:sp>
    </p:spTree>
    <p:extLst>
      <p:ext uri="{BB962C8B-B14F-4D97-AF65-F5344CB8AC3E}">
        <p14:creationId xmlns:p14="http://schemas.microsoft.com/office/powerpoint/2010/main" val="17632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728318" y="620850"/>
            <a:ext cx="10204725" cy="577850"/>
          </a:xfrm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Measure – 8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9F1A69-5BE6-460A-9B10-926C54026667}" type="slidenum">
              <a:rPr lang="en-GB" altLang="en-US" sz="180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/>
        </p:nvSpPr>
        <p:spPr bwMode="auto">
          <a:xfrm>
            <a:off x="1841501" y="860426"/>
            <a:ext cx="858361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318" y="1438276"/>
            <a:ext cx="10204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establishment deliver effective family practice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Does the establishment record the number of prisoners that do and do not receive visits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Does the establishment consult on Family &amp; Significant other work and record outcomes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Does the establishments Offender Management strategy ensure that keyworkers are aware of the importance of the families’ agenda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HMIP recommendations and MQPL results and other reports support the Families &amp; Significant others strategy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does the establishment link effective contract management with the Families &amp; Significant others strategy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does the establishment link preparation for release with the Families &amp; Significant Others strategy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does the establishment link Public Protection with the Families &amp; Significant Others strategy?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728318" y="620850"/>
            <a:ext cx="10204725" cy="577850"/>
          </a:xfrm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Measure – an example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9F1A69-5BE6-460A-9B10-926C54026667}" type="slidenum">
              <a:rPr lang="en-GB" altLang="en-US" sz="180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/>
        </p:nvSpPr>
        <p:spPr bwMode="auto">
          <a:xfrm>
            <a:off x="1841501" y="860426"/>
            <a:ext cx="858361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endParaRPr lang="en-GB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318" y="1260121"/>
            <a:ext cx="102047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1.1 Can the establishment evidence a Families &amp; Significant Others strategy?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Local Family Strategy is accessible and published for visitors, prisoners and 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Strategy is easy to read, avoiding any complex language and acronyms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strategy identifies its development aims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strategy seeks to report back on progress of those objectives at least annually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strategy has been made available on the National Information Centre on Children of Offenders (NICCO)/HMPPS website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https://www.nicco.org.uk/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AA6C0F-3CCB-4B9E-80D9-60B552965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F8644-64C6-4E75-A260-3AA89856B3A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xmlns="" id="{05C534AF-01FF-4993-907F-7FC20F447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185" y="1470991"/>
            <a:ext cx="11422728" cy="450573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Operational:</a:t>
            </a:r>
          </a:p>
          <a:p>
            <a:pPr marL="0" indent="0" algn="l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Lead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Booty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Richard.booty@noms.gsi.gov.uk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Advisor: Angela Christopher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Angela.Christopher1@justice.gov.uk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Angela.christopher@noms.gsi.gov.uk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Support Services: Tim Lloyd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Tim.Lloyd@noms.gsi.gov.uk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Communications: Stuart Harrington – </a:t>
            </a:r>
          </a:p>
          <a:p>
            <a:pPr marL="0" indent="0" algn="l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Stuart.Harrington@hmps.gsi.gov.uk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stuart.Harrington@Barnardos.org.uk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Graham Mackenzie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Graham.mackenzie@justice.gov.uk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https://www.nicco.org.uk/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intranet.noms.gsi.gov.uk/groups/families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xmlns="" id="{3FBA3CA8-8343-4DDF-B7BC-D633C085A6A2}"/>
              </a:ext>
            </a:extLst>
          </p:cNvPr>
          <p:cNvSpPr txBox="1">
            <a:spLocks/>
          </p:cNvSpPr>
          <p:nvPr/>
        </p:nvSpPr>
        <p:spPr>
          <a:xfrm>
            <a:off x="384313" y="649356"/>
            <a:ext cx="11012557" cy="6421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Family Contacts Team</a:t>
            </a:r>
          </a:p>
        </p:txBody>
      </p:sp>
    </p:spTree>
    <p:extLst>
      <p:ext uri="{BB962C8B-B14F-4D97-AF65-F5344CB8AC3E}">
        <p14:creationId xmlns:p14="http://schemas.microsoft.com/office/powerpoint/2010/main" val="35118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529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 3</vt:lpstr>
      <vt:lpstr>Office Theme</vt:lpstr>
      <vt:lpstr>  Developing Effective Practice for Families and Significant Others </vt:lpstr>
      <vt:lpstr>Commitment  </vt:lpstr>
      <vt:lpstr>Measure - Background </vt:lpstr>
      <vt:lpstr>The Measure</vt:lpstr>
      <vt:lpstr>The Measure cont., </vt:lpstr>
      <vt:lpstr>The Measure – 8 questions</vt:lpstr>
      <vt:lpstr>The Measure – an example</vt:lpstr>
      <vt:lpstr>PowerPoint Presentation</vt:lpstr>
    </vt:vector>
  </TitlesOfParts>
  <Company>MOJ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  ‘Families and Significant Others – are we family focussed?’</dc:title>
  <dc:creator>Booty, Richard [HMPS]</dc:creator>
  <cp:lastModifiedBy>Booty, Richard [HMPS]</cp:lastModifiedBy>
  <cp:revision>67</cp:revision>
  <cp:lastPrinted>2019-02-27T11:10:14Z</cp:lastPrinted>
  <dcterms:created xsi:type="dcterms:W3CDTF">2018-05-15T10:27:12Z</dcterms:created>
  <dcterms:modified xsi:type="dcterms:W3CDTF">2019-03-04T13:25:25Z</dcterms:modified>
</cp:coreProperties>
</file>