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5" r:id="rId3"/>
    <p:sldId id="266" r:id="rId4"/>
    <p:sldId id="263" r:id="rId5"/>
    <p:sldId id="275" r:id="rId6"/>
    <p:sldId id="260" r:id="rId7"/>
    <p:sldId id="267" r:id="rId8"/>
    <p:sldId id="273" r:id="rId9"/>
    <p:sldId id="270" r:id="rId10"/>
    <p:sldId id="258" r:id="rId11"/>
    <p:sldId id="257" r:id="rId12"/>
    <p:sldId id="272" r:id="rId13"/>
    <p:sldId id="259" r:id="rId14"/>
    <p:sldId id="274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loyd, Timothy [NOMS]" initials="LT[" lastIdx="1" clrIdx="0">
    <p:extLst>
      <p:ext uri="{19B8F6BF-5375-455C-9EA6-DF929625EA0E}">
        <p15:presenceInfo xmlns:p15="http://schemas.microsoft.com/office/powerpoint/2012/main" userId="Lloyd, Timothy [NOMS]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3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01F9F3-271C-4E01-A5E9-B329F1476A41}" type="datetimeFigureOut">
              <a:rPr lang="en-GB"/>
              <a:pPr>
                <a:defRPr/>
              </a:pPr>
              <a:t>22/02/2019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7D1CA5-9AF4-4CC5-A483-8E2066F6E4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4" t="20029"/>
          <a:stretch>
            <a:fillRect/>
          </a:stretch>
        </p:blipFill>
        <p:spPr bwMode="auto">
          <a:xfrm>
            <a:off x="406400" y="347663"/>
            <a:ext cx="2597150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195" y="1981200"/>
            <a:ext cx="7967137" cy="1073150"/>
          </a:xfr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196" y="3176059"/>
            <a:ext cx="6769100" cy="520900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2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01" y="432000"/>
            <a:ext cx="8348400" cy="5111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16E4-7C31-4813-8E4C-856A426E24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99" y="1303200"/>
            <a:ext cx="4118851" cy="45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03200"/>
            <a:ext cx="4116394" cy="45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97DD-FD26-4BA8-A29A-392432E219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6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1F31D-0526-400F-927D-0F49C4BD90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92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64D21-DA17-4066-BC1C-579D721850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85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0"/>
            <a:ext cx="7747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388" y="0"/>
            <a:ext cx="963612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100"/>
            <a:ext cx="9144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431800"/>
            <a:ext cx="83502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1303338"/>
            <a:ext cx="8350250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8" y="6356350"/>
            <a:ext cx="776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8ABE6D0-4929-4C48-A12E-DEDC1D4B23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5" r:id="rId2"/>
    <p:sldLayoutId id="2147483676" r:id="rId3"/>
    <p:sldLayoutId id="2147483677" r:id="rId4"/>
    <p:sldLayoutId id="2147483678" r:id="rId5"/>
  </p:sldLayoutIdLst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79388" indent="-179388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84200" y="2103438"/>
            <a:ext cx="7967663" cy="107315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altLang="en-US" dirty="0"/>
            </a:br>
            <a:br>
              <a:rPr lang="en-GB" altLang="en-US" dirty="0"/>
            </a:br>
            <a:r>
              <a:rPr lang="en-GB" altLang="en-US" dirty="0"/>
              <a:t>Family and significant others conference</a:t>
            </a:r>
            <a:br>
              <a:rPr lang="en-GB" altLang="en-US" dirty="0"/>
            </a:br>
            <a:br>
              <a:rPr lang="en-GB" altLang="en-US" dirty="0"/>
            </a:br>
            <a:r>
              <a:rPr lang="en-GB" altLang="en-US" dirty="0"/>
              <a:t>HMP Askham Grange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84200" y="3428514"/>
            <a:ext cx="6769100" cy="520700"/>
          </a:xfrm>
        </p:spPr>
        <p:txBody>
          <a:bodyPr/>
          <a:lstStyle/>
          <a:p>
            <a:pPr eaLnBrk="1" hangingPunct="1"/>
            <a:r>
              <a:rPr lang="en-GB" altLang="en-US" dirty="0"/>
              <a:t>5 March 2019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fade/>
      </p:transition>
    </mc:Choice>
    <mc:Fallback xmlns="">
      <p:transition advClick="0" advTm="1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166" y="1469066"/>
            <a:ext cx="1613426" cy="2434048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95288" y="943174"/>
            <a:ext cx="8350250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9388" indent="-179388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8775" indent="-179388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79388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Lord Michael Farmer is a Conservative Peer who advocates government policy and services which strengthen family ties as a way to help people to realise their potential.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Background</a:t>
            </a:r>
            <a:r>
              <a:rPr lang="en-GB" dirty="0"/>
              <a:t>:</a:t>
            </a:r>
          </a:p>
          <a:p>
            <a:r>
              <a:rPr lang="en-GB" sz="1800" dirty="0"/>
              <a:t>Made Conservative Party Life Peer in 2014</a:t>
            </a:r>
          </a:p>
          <a:p>
            <a:r>
              <a:rPr lang="en-GB" sz="1800" dirty="0"/>
              <a:t>Chair of Farmer Review on Importance of Strengthening </a:t>
            </a:r>
          </a:p>
          <a:p>
            <a:pPr marL="0" indent="0">
              <a:buNone/>
            </a:pPr>
            <a:r>
              <a:rPr lang="en-GB" sz="1800" dirty="0"/>
              <a:t>   Prisoners' Family Ties to Prevent Reoffending and Intergenerational Crime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/>
              <a:t>Partner and contributor to the Strengthening Families Manifesto to integrate the importance of family across all government departments </a:t>
            </a:r>
          </a:p>
          <a:p>
            <a:r>
              <a:rPr lang="en-GB" sz="1800" dirty="0"/>
              <a:t>Senior Partner at  RK Capital Management </a:t>
            </a:r>
          </a:p>
          <a:p>
            <a:r>
              <a:rPr lang="en-GB" sz="1800" dirty="0"/>
              <a:t>Sponsor Governor Ark All Saints Camberwell </a:t>
            </a:r>
          </a:p>
          <a:p>
            <a:pPr marL="0" indent="0">
              <a:buNone/>
            </a:pPr>
            <a:r>
              <a:rPr lang="en-GB" sz="1800" i="1" dirty="0">
                <a:latin typeface="Aparajita" panose="020B0604020202020204" pitchFamily="34" charset="0"/>
                <a:cs typeface="Aparajita" panose="020B0604020202020204" pitchFamily="34" charset="0"/>
              </a:rPr>
              <a:t>“I do want to hammer home a very simple Principle of reform that needs to be a golden thread running through the prison system and the agencies that surround it.  That principle is that relationships are fundamentally important if people are to change. ”</a:t>
            </a:r>
          </a:p>
          <a:p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Lord Michael Farmer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45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0">
        <p:fade/>
      </p:transition>
    </mc:Choice>
    <mc:Fallback xmlns="">
      <p:transition spd="slow" advClick="0" advTm="2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Digby</a:t>
            </a:r>
            <a:r>
              <a:rPr lang="en-GB" dirty="0"/>
              <a:t> Griffith – Executive Director Rehabilitation and Assurance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Digby</a:t>
            </a:r>
            <a:r>
              <a:rPr lang="en-GB" dirty="0"/>
              <a:t> Griffith is Executive Director, Public Sector Prisons at HM Prison &amp; Probation Service. </a:t>
            </a:r>
            <a:r>
              <a:rPr lang="en-GB" dirty="0" err="1"/>
              <a:t>Digby</a:t>
            </a:r>
            <a:r>
              <a:rPr lang="en-GB" dirty="0"/>
              <a:t> Griffith joined the Home Office in 1988. He was appointed as Director, National Operational Services at the National Offender Management Service (NOMS) in 2011.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His previous roles include</a:t>
            </a:r>
          </a:p>
          <a:p>
            <a:r>
              <a:rPr lang="en-GB" dirty="0"/>
              <a:t>    Director, Offender Management for London, (NOMS)</a:t>
            </a:r>
          </a:p>
          <a:p>
            <a:r>
              <a:rPr lang="en-GB" dirty="0"/>
              <a:t>    Head of Security Group, NOMS</a:t>
            </a:r>
          </a:p>
          <a:p>
            <a:r>
              <a:rPr lang="en-GB" dirty="0"/>
              <a:t>    Director, Immigration Enforcement, Home Office</a:t>
            </a:r>
          </a:p>
          <a:p>
            <a:r>
              <a:rPr lang="en-GB" dirty="0"/>
              <a:t>    Director, National Asylum Support Service, Home Office</a:t>
            </a:r>
          </a:p>
          <a:p>
            <a:r>
              <a:rPr lang="en-GB" dirty="0"/>
              <a:t>    Head of Parole in the Prison Service, Home Office</a:t>
            </a:r>
          </a:p>
          <a:p>
            <a:pPr marL="0" indent="0">
              <a:buNone/>
            </a:pPr>
            <a:endParaRPr lang="en-GB" dirty="0"/>
          </a:p>
          <a:p>
            <a:endParaRPr lang="en-GB" sz="2800" i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endParaRPr lang="en-GB" sz="2800" i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endParaRPr lang="en-GB" sz="2800" i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endParaRPr lang="en-GB" sz="2800" i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en-GB" sz="2800" i="1" dirty="0">
                <a:latin typeface="Aparajita" panose="020B0604020202020204" pitchFamily="34" charset="0"/>
                <a:cs typeface="Aparajita" panose="020B0604020202020204" pitchFamily="34" charset="0"/>
              </a:rPr>
              <a:t>“We intend to make a clear commitment in our HMPPS business plan to family and significant other work”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9428" y="2239444"/>
            <a:ext cx="2972923" cy="167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6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0">
        <p:fade/>
      </p:transition>
    </mc:Choice>
    <mc:Fallback xmlns="">
      <p:transition spd="slow" advClick="0" advTm="2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64D21-DA17-4066-BC1C-579D721850BC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A59F9-F616-4FDB-B560-94BA24690CF6}"/>
              </a:ext>
            </a:extLst>
          </p:cNvPr>
          <p:cNvSpPr txBox="1">
            <a:spLocks/>
          </p:cNvSpPr>
          <p:nvPr/>
        </p:nvSpPr>
        <p:spPr>
          <a:xfrm>
            <a:off x="516836" y="897622"/>
            <a:ext cx="7704375" cy="515084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179388" indent="-179388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8775" indent="-179388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79388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The success of the family agenda is supported by a small team which include the following colleagues:</a:t>
            </a:r>
          </a:p>
          <a:p>
            <a:r>
              <a:rPr lang="en-GB" dirty="0"/>
              <a:t>Richard Booty – Operational Families Lead</a:t>
            </a:r>
          </a:p>
          <a:p>
            <a:r>
              <a:rPr lang="en-GB" dirty="0"/>
              <a:t>Graham Mackenzie – Policy Family Lead Head of APVU</a:t>
            </a:r>
          </a:p>
          <a:p>
            <a:r>
              <a:rPr lang="en-GB" dirty="0"/>
              <a:t>Tim Lloyd – Head of Assisted Visits Prison Unit</a:t>
            </a:r>
          </a:p>
          <a:p>
            <a:r>
              <a:rPr lang="en-GB" dirty="0"/>
              <a:t>Dr Angela Herbert MBE – Family Advisor</a:t>
            </a:r>
          </a:p>
          <a:p>
            <a:r>
              <a:rPr lang="en-GB" dirty="0"/>
              <a:t>Stuart Harrington – HMPPS Family Communications lead -Seconded to Barnardo’s</a:t>
            </a:r>
          </a:p>
          <a:p>
            <a:pPr marL="0" indent="0">
              <a:buNone/>
            </a:pPr>
            <a:r>
              <a:rPr lang="en-GB" i="1" dirty="0"/>
              <a:t>FSWG associate:</a:t>
            </a:r>
            <a:endParaRPr lang="en-GB" i="1" dirty="0">
              <a:highlight>
                <a:srgbClr val="FFFF00"/>
              </a:highlight>
            </a:endParaRPr>
          </a:p>
          <a:p>
            <a:r>
              <a:rPr lang="en-GB" dirty="0"/>
              <a:t>Richard Nicholls – Head of Operations CLINKS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Policy leads and colleagues with specialist knowledge also contribute to the families agenda to enable positive engagement and relationships between prisoners’ their family and significant others.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9736ED-5EF2-47CA-8B8F-E2C9493FE43D}"/>
              </a:ext>
            </a:extLst>
          </p:cNvPr>
          <p:cNvSpPr txBox="1">
            <a:spLocks/>
          </p:cNvSpPr>
          <p:nvPr/>
        </p:nvSpPr>
        <p:spPr>
          <a:xfrm>
            <a:off x="396001" y="432000"/>
            <a:ext cx="8348400" cy="51117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Family Strategies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43097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0">
        <p:fade/>
      </p:transition>
    </mc:Choice>
    <mc:Fallback xmlns="">
      <p:transition spd="slow" advTm="2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partner organisations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4151" y="1303902"/>
            <a:ext cx="8350250" cy="4727784"/>
          </a:xfrm>
        </p:spPr>
        <p:txBody>
          <a:bodyPr/>
          <a:lstStyle/>
          <a:p>
            <a:pPr lvl="3"/>
            <a:r>
              <a:rPr lang="en-GB" sz="1800" dirty="0"/>
              <a:t>Barnardo’s				Sodexo Justice Services</a:t>
            </a:r>
          </a:p>
          <a:p>
            <a:pPr lvl="3"/>
            <a:r>
              <a:rPr lang="en-GB" sz="1800" dirty="0"/>
              <a:t>Choices Consultancy Services	Spurgeons</a:t>
            </a:r>
          </a:p>
          <a:p>
            <a:pPr lvl="3"/>
            <a:r>
              <a:rPr lang="en-GB" sz="1800" dirty="0"/>
              <a:t>FAST				VCSG</a:t>
            </a:r>
          </a:p>
          <a:p>
            <a:pPr lvl="3"/>
            <a:r>
              <a:rPr lang="en-GB" sz="1800" dirty="0"/>
              <a:t>FoPP (Sodexo)			YJB</a:t>
            </a:r>
          </a:p>
          <a:p>
            <a:pPr lvl="3"/>
            <a:r>
              <a:rPr lang="en-GB" sz="1800" dirty="0"/>
              <a:t>G4S				</a:t>
            </a:r>
          </a:p>
          <a:p>
            <a:pPr lvl="3"/>
            <a:r>
              <a:rPr lang="en-GB" sz="1800" dirty="0"/>
              <a:t>HALOW</a:t>
            </a:r>
          </a:p>
          <a:p>
            <a:pPr lvl="3"/>
            <a:r>
              <a:rPr lang="en-GB" sz="1800" dirty="0"/>
              <a:t>JIGSAW</a:t>
            </a:r>
          </a:p>
          <a:p>
            <a:pPr lvl="3"/>
            <a:r>
              <a:rPr lang="en-GB" sz="1800" dirty="0"/>
              <a:t>LAT</a:t>
            </a:r>
          </a:p>
          <a:p>
            <a:pPr lvl="3"/>
            <a:r>
              <a:rPr lang="en-GB" sz="1800" dirty="0"/>
              <a:t>NEPACS</a:t>
            </a:r>
          </a:p>
          <a:p>
            <a:pPr lvl="3"/>
            <a:r>
              <a:rPr lang="en-GB" sz="1800" dirty="0"/>
              <a:t>Ormiston</a:t>
            </a:r>
          </a:p>
          <a:p>
            <a:pPr lvl="3"/>
            <a:r>
              <a:rPr lang="en-GB" sz="1800" dirty="0"/>
              <a:t>PACT</a:t>
            </a:r>
          </a:p>
          <a:p>
            <a:pPr lvl="3"/>
            <a:r>
              <a:rPr lang="en-GB" sz="1800" dirty="0"/>
              <a:t>POPs</a:t>
            </a:r>
          </a:p>
          <a:p>
            <a:pPr lvl="3"/>
            <a:r>
              <a:rPr lang="en-GB" sz="1800" dirty="0"/>
              <a:t>PSS</a:t>
            </a:r>
          </a:p>
          <a:p>
            <a:pPr lvl="3"/>
            <a:r>
              <a:rPr lang="en-GB" sz="1800" dirty="0"/>
              <a:t>SERCO</a:t>
            </a:r>
          </a:p>
          <a:p>
            <a:pPr lvl="3"/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64D21-DA17-4066-BC1C-579D721850BC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0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0">
        <p:fade/>
      </p:transition>
    </mc:Choice>
    <mc:Fallback xmlns="">
      <p:transition spd="slow" advTm="20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en-GB" sz="3200" b="1" dirty="0">
                <a:solidFill>
                  <a:srgbClr val="558ED5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feel free to Tweet about: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GB" sz="3800" b="1" dirty="0">
                <a:solidFill>
                  <a:srgbClr val="558ED5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n-GB" sz="3800" b="1" dirty="0" err="1">
                <a:solidFill>
                  <a:srgbClr val="558ED5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askhamfamiliesconference</a:t>
            </a:r>
            <a:endParaRPr lang="en-GB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pic>
        <p:nvPicPr>
          <p:cNvPr id="5" name="Picture 4" descr="Image result for twitte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15729"/>
            <a:ext cx="1771137" cy="13738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637661"/>
      </p:ext>
    </p:extLst>
  </p:cSld>
  <p:clrMapOvr>
    <a:masterClrMapping/>
  </p:clrMapOvr>
  <p:transition spd="slow" advTm="3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Strategic Objectives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prison and probation service that reforms offenders by: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2800" dirty="0"/>
              <a:t>Maintaining the highest level of public protection</a:t>
            </a:r>
          </a:p>
          <a:p>
            <a:endParaRPr lang="en-GB" sz="2800" dirty="0"/>
          </a:p>
          <a:p>
            <a:r>
              <a:rPr lang="en-GB" sz="2800" dirty="0"/>
              <a:t>Keeping prisons safe, secure and decent</a:t>
            </a:r>
          </a:p>
          <a:p>
            <a:endParaRPr lang="en-GB" sz="2800" dirty="0"/>
          </a:p>
          <a:p>
            <a:r>
              <a:rPr lang="en-GB" sz="2800" dirty="0"/>
              <a:t>Supporting offenders to reform</a:t>
            </a:r>
          </a:p>
          <a:p>
            <a:endParaRPr lang="en-GB" sz="2800" dirty="0"/>
          </a:p>
          <a:p>
            <a:r>
              <a:rPr lang="en-GB" sz="2800" dirty="0"/>
              <a:t>Reducing reoffending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31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0">
        <p:fade/>
      </p:transition>
    </mc:Choice>
    <mc:Fallback xmlns="">
      <p:transition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62" y="109481"/>
            <a:ext cx="8350250" cy="511175"/>
          </a:xfrm>
        </p:spPr>
        <p:txBody>
          <a:bodyPr/>
          <a:lstStyle/>
          <a:p>
            <a:r>
              <a:rPr lang="en-GB" dirty="0"/>
              <a:t>What are we here to do?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49764" y="2066503"/>
            <a:ext cx="4572000" cy="1200329"/>
          </a:xfrm>
          <a:prstGeom prst="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Our job is to deliver the sentence and orders of the courts safely and securely, within a culture of decency and respect that enables rehabilitation.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7622" y="114387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10162" y="4023963"/>
            <a:ext cx="4572000" cy="646331"/>
          </a:xfrm>
          <a:prstGeom prst="rect">
            <a:avLst/>
          </a:prstGeom>
          <a:ln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Together we work as a team to protect the public and reduce reoffending.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9764" y="635075"/>
            <a:ext cx="4572000" cy="923330"/>
          </a:xfrm>
          <a:prstGeom prst="rect">
            <a:avLst/>
          </a:prstGeom>
          <a:ln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All of us work to make a real difference to the lives of others and, in doing so, protect the public.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5045" y="898055"/>
            <a:ext cx="4152086" cy="1200329"/>
          </a:xfrm>
          <a:prstGeom prst="rect">
            <a:avLst/>
          </a:prstGeom>
          <a:ln/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Openness 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All of us must exercise our authority wisely and with integrity, with decisions that are fair and consistent.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5045" y="2708049"/>
            <a:ext cx="4152086" cy="1477328"/>
          </a:xfrm>
          <a:prstGeom prst="rect">
            <a:avLst/>
          </a:prstGeom>
          <a:ln/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As colleagues we innovate, share and learn as we develop and improve our professional practice with investment and trust in the skills of our staff to do their jobs well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5045" y="4563942"/>
            <a:ext cx="4152086" cy="1200329"/>
          </a:xfrm>
          <a:prstGeom prst="rect">
            <a:avLst/>
          </a:prstGeom>
          <a:ln/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As an employer and as colleagues we respect and value everyone and look to motivate everyone to be the best they can be.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58210"/>
      </p:ext>
    </p:extLst>
  </p:cSld>
  <p:clrMapOvr>
    <a:masterClrMapping/>
  </p:clrMapOvr>
  <p:transition spd="slow" advClick="0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it matters…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Cloud Callout 4"/>
          <p:cNvSpPr/>
          <p:nvPr/>
        </p:nvSpPr>
        <p:spPr>
          <a:xfrm>
            <a:off x="43215" y="917396"/>
            <a:ext cx="8596120" cy="396506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179" y="1861752"/>
            <a:ext cx="7068193" cy="1869990"/>
          </a:xfrm>
        </p:spPr>
        <p:txBody>
          <a:bodyPr/>
          <a:lstStyle/>
          <a:p>
            <a:pPr marL="0" indent="0">
              <a:buNone/>
            </a:pPr>
            <a:r>
              <a:rPr lang="en-GB" b="1" i="1" dirty="0">
                <a:solidFill>
                  <a:schemeClr val="bg1"/>
                </a:solidFill>
              </a:rPr>
              <a:t>“Family and significant relationships are considered as a key means by which we can prevent reoffending and reduce the likelihood of intergenerational crime. Supporting a prisoner in a meaningful and constructive relationship with his or her family or significant others, should be a primary focus for anyone caring for those in custody who hope to achieve positive change and transform lives.”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4044" y="603318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dirty="0">
                <a:latin typeface="+mn-lt"/>
              </a:rPr>
              <a:t>*Quote from Delivering Effective Family Practice Operating Guidance issued December 2017</a:t>
            </a:r>
          </a:p>
        </p:txBody>
      </p:sp>
    </p:spTree>
    <p:extLst>
      <p:ext uri="{BB962C8B-B14F-4D97-AF65-F5344CB8AC3E}">
        <p14:creationId xmlns:p14="http://schemas.microsoft.com/office/powerpoint/2010/main" val="315034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30000">
        <p:fade/>
      </p:transition>
    </mc:Choice>
    <mc:Fallback xmlns="">
      <p:transition spd="slow" advClick="0" advTm="3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it matters…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5" name="Cloud Callout 4"/>
          <p:cNvSpPr/>
          <p:nvPr/>
        </p:nvSpPr>
        <p:spPr>
          <a:xfrm>
            <a:off x="1" y="774357"/>
            <a:ext cx="8596120" cy="396506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179" y="1861752"/>
            <a:ext cx="7068193" cy="1869990"/>
          </a:xfrm>
        </p:spPr>
        <p:txBody>
          <a:bodyPr/>
          <a:lstStyle/>
          <a:p>
            <a:pPr marL="0" indent="0">
              <a:buNone/>
            </a:pPr>
            <a:r>
              <a:rPr lang="en-GB" b="1" i="1" dirty="0">
                <a:solidFill>
                  <a:schemeClr val="bg1"/>
                </a:solidFill>
              </a:rPr>
              <a:t>“I've learned that people will forget what you said, people will forget what you did, but people will </a:t>
            </a:r>
            <a:r>
              <a:rPr lang="en-GB" b="1" i="1" u="sng" dirty="0">
                <a:solidFill>
                  <a:schemeClr val="bg1"/>
                </a:solidFill>
              </a:rPr>
              <a:t>never</a:t>
            </a:r>
            <a:r>
              <a:rPr lang="en-GB" b="1" i="1" dirty="0">
                <a:solidFill>
                  <a:schemeClr val="bg1"/>
                </a:solidFill>
              </a:rPr>
              <a:t> forget how you made them feel..”</a:t>
            </a:r>
          </a:p>
          <a:p>
            <a:pPr marL="0" indent="0">
              <a:buNone/>
            </a:pPr>
            <a:endParaRPr lang="en-GB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b="1" i="1" dirty="0">
                <a:solidFill>
                  <a:schemeClr val="bg1"/>
                </a:solidFill>
              </a:rPr>
              <a:t>				Maya Angelou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4044" y="603318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dirty="0">
                <a:latin typeface="+mn-lt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10863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30000">
        <p:fade/>
      </p:transition>
    </mc:Choice>
    <mc:Fallback xmlns="">
      <p:transition spd="slow" advClick="0" advTm="3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64D21-DA17-4066-BC1C-579D721850BC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97205" y="330158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effectLst/>
                <a:latin typeface="+mn-lt"/>
              </a:rPr>
              <a:t>“For a child I think it’s very intimidating </a:t>
            </a:r>
          </a:p>
          <a:p>
            <a:r>
              <a:rPr lang="en-GB" dirty="0">
                <a:effectLst/>
                <a:latin typeface="+mn-lt"/>
              </a:rPr>
              <a:t>and scary to have to go through”</a:t>
            </a:r>
          </a:p>
          <a:p>
            <a:r>
              <a:rPr lang="en-GB" dirty="0">
                <a:effectLst/>
                <a:latin typeface="+mn-lt"/>
              </a:rPr>
              <a:t>– </a:t>
            </a:r>
          </a:p>
          <a:p>
            <a:r>
              <a:rPr lang="en-GB" dirty="0">
                <a:effectLst/>
                <a:latin typeface="+mn-lt"/>
              </a:rPr>
              <a:t>Parent </a:t>
            </a:r>
          </a:p>
          <a:p>
            <a:r>
              <a:rPr lang="en-GB" dirty="0">
                <a:effectLst/>
                <a:latin typeface="+mn-lt"/>
              </a:rPr>
              <a:t>referring to walking through a prison with </a:t>
            </a:r>
          </a:p>
          <a:p>
            <a:r>
              <a:rPr lang="en-GB" dirty="0">
                <a:effectLst/>
                <a:latin typeface="+mn-lt"/>
              </a:rPr>
              <a:t>their child on a visit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05" y="808935"/>
            <a:ext cx="3577590" cy="23844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057" y="808935"/>
            <a:ext cx="3959344" cy="2384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72401" y="48655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Each year, 200,000 children experience the imprisonment of a parent in England and Wales and half a million visits are made by children to public prisons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6001" y="432000"/>
            <a:ext cx="8348400" cy="51117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Why it matters…</a:t>
            </a:r>
          </a:p>
        </p:txBody>
      </p:sp>
    </p:spTree>
    <p:extLst>
      <p:ext uri="{BB962C8B-B14F-4D97-AF65-F5344CB8AC3E}">
        <p14:creationId xmlns:p14="http://schemas.microsoft.com/office/powerpoint/2010/main" val="1201500745"/>
      </p:ext>
    </p:extLst>
  </p:cSld>
  <p:clrMapOvr>
    <a:masterClrMapping/>
  </p:clrMapOvr>
  <p:transition spd="slow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it matters…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81" y="943174"/>
            <a:ext cx="3607724" cy="24023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288" y="30350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Around 43% of prisoners lose contact with their families</a:t>
            </a:r>
            <a:endParaRPr lang="en-GB" baseline="30000" dirty="0"/>
          </a:p>
          <a:p>
            <a:endParaRPr lang="en-GB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288" y="166590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Reoffending rates are 21 percentage points higher for people who said they had not received family visits whilst in prison compared to those who had</a:t>
            </a:r>
            <a:r>
              <a:rPr lang="en-GB" baseline="30000" dirty="0"/>
              <a:t>*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288" y="9594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Prisoners who receive visits from family members are 39% less likely to reoffend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288" y="40037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Only three in ten prisoners reported that it was easy or very easy for family to visit them at their current prison – 16% said they did not receive visits</a:t>
            </a:r>
            <a:r>
              <a:rPr lang="en-GB" baseline="30000" dirty="0">
                <a:latin typeface="+mn-lt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84044" y="603318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dirty="0">
                <a:latin typeface="+mn-lt"/>
              </a:rPr>
              <a:t>*Statistics taken from Bromley Briefings Prison </a:t>
            </a:r>
            <a:r>
              <a:rPr lang="en-GB" sz="800" dirty="0" err="1">
                <a:latin typeface="+mn-lt"/>
              </a:rPr>
              <a:t>Factfile</a:t>
            </a:r>
            <a:r>
              <a:rPr lang="en-GB" sz="800" dirty="0">
                <a:latin typeface="+mn-lt"/>
              </a:rPr>
              <a:t> Autumn 2017</a:t>
            </a:r>
          </a:p>
        </p:txBody>
      </p:sp>
    </p:spTree>
    <p:extLst>
      <p:ext uri="{BB962C8B-B14F-4D97-AF65-F5344CB8AC3E}">
        <p14:creationId xmlns:p14="http://schemas.microsoft.com/office/powerpoint/2010/main" val="1574109286"/>
      </p:ext>
    </p:extLst>
  </p:cSld>
  <p:clrMapOvr>
    <a:masterClrMapping/>
  </p:clrMapOvr>
  <p:transition spd="slow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06917"/>
            <a:ext cx="8348400" cy="511174"/>
          </a:xfrm>
        </p:spPr>
        <p:txBody>
          <a:bodyPr/>
          <a:lstStyle/>
          <a:p>
            <a:r>
              <a:rPr lang="en-GB" dirty="0"/>
              <a:t>Did you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718089"/>
            <a:ext cx="8899301" cy="563826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Assisted Prison Visits Unit Contact Centre has provided an ‘in house’ bespoke visits booking service since 2011 and recently expanded to 22 public sector prisons.</a:t>
            </a:r>
          </a:p>
          <a:p>
            <a:r>
              <a:rPr lang="en-GB" sz="1800" dirty="0"/>
              <a:t>A contact centre approach was developed to allow legal/official visitors to use both email and phone service and social visitors both online bookings (24/7 availability) and phone calls – not losing that personal interaction.</a:t>
            </a:r>
          </a:p>
          <a:p>
            <a:r>
              <a:rPr lang="en-GB" sz="2400" dirty="0"/>
              <a:t>In 2018 we made over 100,000 bookings on behalf of prisons</a:t>
            </a:r>
          </a:p>
          <a:p>
            <a:r>
              <a:rPr lang="en-GB" sz="2400" dirty="0"/>
              <a:t>Handled around 200,000 calls relating to prison visits</a:t>
            </a:r>
          </a:p>
          <a:p>
            <a:pPr marL="0" indent="0">
              <a:buNone/>
            </a:pPr>
            <a:r>
              <a:rPr lang="en-GB" b="1" dirty="0"/>
              <a:t>Our USP:</a:t>
            </a:r>
          </a:p>
          <a:p>
            <a:pPr marL="477440" lvl="1" indent="-342900">
              <a:buFont typeface="+mj-lt"/>
              <a:buAutoNum type="arabicPeriod"/>
            </a:pPr>
            <a:r>
              <a:rPr lang="en-GB" sz="1800" dirty="0"/>
              <a:t>Opening hours from 9am – 6pm Monday to Friday</a:t>
            </a:r>
          </a:p>
          <a:p>
            <a:pPr marL="477440" lvl="1" indent="-342900">
              <a:buFont typeface="+mj-lt"/>
              <a:buAutoNum type="arabicPeriod"/>
            </a:pPr>
            <a:r>
              <a:rPr lang="en-GB" sz="1800" dirty="0"/>
              <a:t>Front and Back office approach to ensure all business areas - legal and social visits requests are met</a:t>
            </a:r>
          </a:p>
          <a:p>
            <a:pPr marL="477440" lvl="1" indent="-342900">
              <a:buFont typeface="+mj-lt"/>
              <a:buAutoNum type="arabicPeriod"/>
            </a:pPr>
            <a:r>
              <a:rPr lang="en-GB" sz="1800" dirty="0"/>
              <a:t>Birmingham based location and economies of scale will reduce staffing costs which could be reinvested into </a:t>
            </a:r>
            <a:r>
              <a:rPr lang="en-GB" sz="1800"/>
              <a:t>family work.</a:t>
            </a:r>
            <a:endParaRPr lang="en-GB" sz="1800" dirty="0"/>
          </a:p>
          <a:p>
            <a:pPr marL="0" indent="0">
              <a:buNone/>
            </a:pPr>
            <a:r>
              <a:rPr lang="en-GB" b="1" dirty="0"/>
              <a:t>If you would like to know more…</a:t>
            </a:r>
          </a:p>
          <a:p>
            <a:pPr lvl="2"/>
            <a:r>
              <a:rPr lang="en-GB" sz="1800" dirty="0"/>
              <a:t>Please speak to us here today or contact APVU at APVU Management in the GAL</a:t>
            </a:r>
          </a:p>
          <a:p>
            <a:pPr marL="477440" lvl="1" indent="-342900">
              <a:buFont typeface="+mj-lt"/>
              <a:buAutoNum type="arabicPeriod"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0">
        <p:fade/>
      </p:transition>
    </mc:Choice>
    <mc:Fallback xmlns="">
      <p:transition spd="slow" advTm="3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Did you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Assisted Prison Visits Scheme contributes towards the cost of travel to prison visits. It is open to close family members and significant others who are on a low income and allows for one visit every two weeks.</a:t>
            </a:r>
          </a:p>
          <a:p>
            <a:endParaRPr lang="en-GB" dirty="0"/>
          </a:p>
          <a:p>
            <a:r>
              <a:rPr lang="en-GB" dirty="0"/>
              <a:t>During January 2019 the Assisted Prison Visits Scheme contributed to the cost of 2983 unique visits.</a:t>
            </a:r>
          </a:p>
          <a:p>
            <a:endParaRPr lang="en-GB" dirty="0"/>
          </a:p>
          <a:p>
            <a:r>
              <a:rPr lang="en-GB" dirty="0"/>
              <a:t>The average cost per visit was £33.11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Customers can claim directly online at gov.uk/</a:t>
            </a:r>
            <a:r>
              <a:rPr lang="en-GB" dirty="0" err="1"/>
              <a:t>helpwithprisonvisits</a:t>
            </a:r>
            <a:r>
              <a:rPr lang="en-GB" dirty="0"/>
              <a:t>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681442"/>
      </p:ext>
    </p:extLst>
  </p:cSld>
  <p:clrMapOvr>
    <a:masterClrMapping/>
  </p:clrMapOvr>
  <p:transition spd="slow" advTm="30000">
    <p:fade/>
  </p:transition>
</p:sld>
</file>

<file path=ppt/theme/theme1.xml><?xml version="1.0" encoding="utf-8"?>
<a:theme xmlns:a="http://schemas.openxmlformats.org/drawingml/2006/main" name="Office Theme">
  <a:themeElements>
    <a:clrScheme name="HMPPS Colours">
      <a:dk1>
        <a:sysClr val="windowText" lastClr="000000"/>
      </a:dk1>
      <a:lt1>
        <a:sysClr val="window" lastClr="FFFFFF"/>
      </a:lt1>
      <a:dk2>
        <a:srgbClr val="7F4098"/>
      </a:dk2>
      <a:lt2>
        <a:srgbClr val="E7E6E6"/>
      </a:lt2>
      <a:accent1>
        <a:srgbClr val="7F4098"/>
      </a:accent1>
      <a:accent2>
        <a:srgbClr val="D0B9DA"/>
      </a:accent2>
      <a:accent3>
        <a:srgbClr val="F3EEF6"/>
      </a:accent3>
      <a:accent4>
        <a:srgbClr val="0096D7"/>
      </a:accent4>
      <a:accent5>
        <a:srgbClr val="A3D9F0"/>
      </a:accent5>
      <a:accent6>
        <a:srgbClr val="E8F5FB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3162_HMPPS_CAP_HMPPS-PowerPoint-Template-Standard-v1-300317 [Read-Only] [Compatibility Mode]" id="{40E10DD7-CCD5-4FCD-B633-A8FA13733418}" vid="{6569C524-66D6-4489-A6FF-92E38AA4AD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6-3162_HMPPS_CAP_HMPPS-PowerPoint-Template-Standard-v1-300317</Template>
  <TotalTime>2878</TotalTime>
  <Words>1091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Aparajita</vt:lpstr>
      <vt:lpstr>Arial</vt:lpstr>
      <vt:lpstr>Calibri</vt:lpstr>
      <vt:lpstr>Times New Roman</vt:lpstr>
      <vt:lpstr>Verdana</vt:lpstr>
      <vt:lpstr>Office Theme</vt:lpstr>
      <vt:lpstr>  Family and significant others conference  HMP Askham Grange</vt:lpstr>
      <vt:lpstr>Our Strategic Objectives </vt:lpstr>
      <vt:lpstr>What are we here to do?</vt:lpstr>
      <vt:lpstr>Why it matters…</vt:lpstr>
      <vt:lpstr>Why it matters…</vt:lpstr>
      <vt:lpstr>PowerPoint Presentation</vt:lpstr>
      <vt:lpstr>Why it matters…</vt:lpstr>
      <vt:lpstr>Did you know?</vt:lpstr>
      <vt:lpstr>Did you know?</vt:lpstr>
      <vt:lpstr>Lord Michael Farmer</vt:lpstr>
      <vt:lpstr>Digby Griffith – Executive Director Rehabilitation and Assurance</vt:lpstr>
      <vt:lpstr>PowerPoint Presentation</vt:lpstr>
      <vt:lpstr>Our partner organisations</vt:lpstr>
      <vt:lpstr>PowerPoint Presentation</vt:lpstr>
    </vt:vector>
  </TitlesOfParts>
  <Manager>HMPPS</Manager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HMPPS PowerPoint Template</dc:subject>
  <dc:creator>Lloyd, Timothy [NOMS]</dc:creator>
  <cp:lastModifiedBy>Christopher, Angela.</cp:lastModifiedBy>
  <cp:revision>78</cp:revision>
  <dcterms:created xsi:type="dcterms:W3CDTF">2018-01-15T14:33:13Z</dcterms:created>
  <dcterms:modified xsi:type="dcterms:W3CDTF">2019-02-22T10:47:43Z</dcterms:modified>
</cp:coreProperties>
</file>