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6" r:id="rId2"/>
    <p:sldId id="298" r:id="rId3"/>
    <p:sldId id="296" r:id="rId4"/>
    <p:sldId id="292" r:id="rId5"/>
    <p:sldId id="297" r:id="rId6"/>
    <p:sldId id="295" r:id="rId7"/>
    <p:sldId id="269" r:id="rId8"/>
  </p:sldIdLst>
  <p:sldSz cx="9144000" cy="6858000" type="screen4x3"/>
  <p:notesSz cx="6797675" cy="9928225"/>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36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77" d="100"/>
          <a:sy n="77" d="100"/>
        </p:scale>
        <p:origin x="1613" y="72"/>
      </p:cViewPr>
      <p:guideLst/>
    </p:cSldViewPr>
  </p:slideViewPr>
  <p:notesTextViewPr>
    <p:cViewPr>
      <p:scale>
        <a:sx n="1" d="1"/>
        <a:sy n="1" d="1"/>
      </p:scale>
      <p:origin x="0" y="0"/>
    </p:cViewPr>
  </p:notesTextViewPr>
  <p:notesViewPr>
    <p:cSldViewPr snapToGrid="0">
      <p:cViewPr varScale="1">
        <p:scale>
          <a:sx n="82" d="100"/>
          <a:sy n="82" d="100"/>
        </p:scale>
        <p:origin x="311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8475"/>
          </a:xfrm>
          <a:prstGeom prst="rect">
            <a:avLst/>
          </a:prstGeom>
        </p:spPr>
        <p:txBody>
          <a:bodyPr vert="horz" lIns="91440" tIns="45720" rIns="91440" bIns="45720" rtlCol="0"/>
          <a:lstStyle>
            <a:lvl1pPr algn="r">
              <a:defRPr sz="1200"/>
            </a:lvl1pPr>
          </a:lstStyle>
          <a:p>
            <a:fld id="{8DFDB852-DA3E-404D-8A48-CD144A7EDF5F}" type="datetimeFigureOut">
              <a:rPr lang="en-GB" smtClean="0"/>
              <a:t>27/02/2019</a:t>
            </a:fld>
            <a:endParaRPr lang="en-GB"/>
          </a:p>
        </p:txBody>
      </p:sp>
      <p:sp>
        <p:nvSpPr>
          <p:cNvPr id="4" name="Footer Placeholder 3"/>
          <p:cNvSpPr>
            <a:spLocks noGrp="1"/>
          </p:cNvSpPr>
          <p:nvPr>
            <p:ph type="ftr" sz="quarter" idx="2"/>
          </p:nvPr>
        </p:nvSpPr>
        <p:spPr>
          <a:xfrm>
            <a:off x="0" y="9429750"/>
            <a:ext cx="2946400" cy="49847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8475"/>
          </a:xfrm>
          <a:prstGeom prst="rect">
            <a:avLst/>
          </a:prstGeom>
        </p:spPr>
        <p:txBody>
          <a:bodyPr vert="horz" lIns="91440" tIns="45720" rIns="91440" bIns="45720" rtlCol="0" anchor="b"/>
          <a:lstStyle>
            <a:lvl1pPr algn="r">
              <a:defRPr sz="1200"/>
            </a:lvl1pPr>
          </a:lstStyle>
          <a:p>
            <a:fld id="{48F09D63-8317-4844-BBE8-5F096B6E9A13}" type="slidenum">
              <a:rPr lang="en-GB" smtClean="0"/>
              <a:t>‹#›</a:t>
            </a:fld>
            <a:endParaRPr lang="en-GB"/>
          </a:p>
        </p:txBody>
      </p:sp>
    </p:spTree>
    <p:extLst>
      <p:ext uri="{BB962C8B-B14F-4D97-AF65-F5344CB8AC3E}">
        <p14:creationId xmlns:p14="http://schemas.microsoft.com/office/powerpoint/2010/main" val="23221601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709AAD8C-6ADF-4C9A-9A3A-7B4F7283F811}" type="datetimeFigureOut">
              <a:rPr lang="en-GB"/>
              <a:pPr>
                <a:defRPr/>
              </a:pPr>
              <a:t>27/02/2019</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79768" y="4777958"/>
            <a:ext cx="5438140" cy="3909239"/>
          </a:xfrm>
          <a:prstGeom prst="rect">
            <a:avLst/>
          </a:prstGeom>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71F5A248-2BD6-4C43-8BB2-B63316DDAB9C}" type="slidenum">
              <a:rPr lang="en-GB"/>
              <a:pPr>
                <a:defRPr/>
              </a:pPr>
              <a:t>‹#›</a:t>
            </a:fld>
            <a:endParaRPr lang="en-GB"/>
          </a:p>
        </p:txBody>
      </p:sp>
    </p:spTree>
    <p:extLst>
      <p:ext uri="{BB962C8B-B14F-4D97-AF65-F5344CB8AC3E}">
        <p14:creationId xmlns:p14="http://schemas.microsoft.com/office/powerpoint/2010/main" val="2137234152"/>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Introduce self</a:t>
            </a:r>
            <a:r>
              <a:rPr lang="en-GB" baseline="0" dirty="0" smtClean="0"/>
              <a:t> – you will need to put your names on this! </a:t>
            </a:r>
          </a:p>
          <a:p>
            <a:pPr marL="171450" indent="-171450">
              <a:buFont typeface="Arial" panose="020B0604020202020204" pitchFamily="34" charset="0"/>
              <a:buChar char="•"/>
            </a:pPr>
            <a:r>
              <a:rPr lang="en-GB" baseline="0" dirty="0" smtClean="0"/>
              <a:t>Explain been asked to speak about national agenda – will be very brief due to time! </a:t>
            </a:r>
          </a:p>
          <a:p>
            <a:pPr marL="171450" indent="-171450">
              <a:buFont typeface="Arial" panose="020B0604020202020204" pitchFamily="34" charset="0"/>
              <a:buChar char="•"/>
            </a:pPr>
            <a:r>
              <a:rPr lang="en-GB" baseline="0" dirty="0" smtClean="0"/>
              <a:t>Photo there to remind people that this is about a group of individual people – when we discuss national agenda we can often forget about the people who sit behind it</a:t>
            </a:r>
            <a:endParaRPr lang="en-GB" dirty="0"/>
          </a:p>
        </p:txBody>
      </p:sp>
      <p:sp>
        <p:nvSpPr>
          <p:cNvPr id="4" name="Slide Number Placeholder 3"/>
          <p:cNvSpPr>
            <a:spLocks noGrp="1"/>
          </p:cNvSpPr>
          <p:nvPr>
            <p:ph type="sldNum" sz="quarter" idx="10"/>
          </p:nvPr>
        </p:nvSpPr>
        <p:spPr/>
        <p:txBody>
          <a:bodyPr/>
          <a:lstStyle/>
          <a:p>
            <a:pPr>
              <a:defRPr/>
            </a:pPr>
            <a:fld id="{71F5A248-2BD6-4C43-8BB2-B63316DDAB9C}" type="slidenum">
              <a:rPr lang="en-GB" smtClean="0"/>
              <a:pPr>
                <a:defRPr/>
              </a:pPr>
              <a:t>1</a:t>
            </a:fld>
            <a:endParaRPr lang="en-GB"/>
          </a:p>
        </p:txBody>
      </p:sp>
    </p:spTree>
    <p:extLst>
      <p:ext uri="{BB962C8B-B14F-4D97-AF65-F5344CB8AC3E}">
        <p14:creationId xmlns:p14="http://schemas.microsoft.com/office/powerpoint/2010/main" val="115834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You can add to thi</a:t>
            </a:r>
            <a:r>
              <a:rPr lang="en-GB" baseline="0" dirty="0" smtClean="0"/>
              <a:t>s or bin it! </a:t>
            </a:r>
            <a:endParaRPr lang="en-GB" dirty="0"/>
          </a:p>
        </p:txBody>
      </p:sp>
      <p:sp>
        <p:nvSpPr>
          <p:cNvPr id="4" name="Slide Number Placeholder 3"/>
          <p:cNvSpPr>
            <a:spLocks noGrp="1"/>
          </p:cNvSpPr>
          <p:nvPr>
            <p:ph type="sldNum" sz="quarter" idx="10"/>
          </p:nvPr>
        </p:nvSpPr>
        <p:spPr/>
        <p:txBody>
          <a:bodyPr/>
          <a:lstStyle/>
          <a:p>
            <a:pPr>
              <a:defRPr/>
            </a:pPr>
            <a:fld id="{71F5A248-2BD6-4C43-8BB2-B63316DDAB9C}" type="slidenum">
              <a:rPr lang="en-GB" smtClean="0"/>
              <a:pPr>
                <a:defRPr/>
              </a:pPr>
              <a:t>7</a:t>
            </a:fld>
            <a:endParaRPr lang="en-GB"/>
          </a:p>
        </p:txBody>
      </p:sp>
    </p:spTree>
    <p:extLst>
      <p:ext uri="{BB962C8B-B14F-4D97-AF65-F5344CB8AC3E}">
        <p14:creationId xmlns:p14="http://schemas.microsoft.com/office/powerpoint/2010/main" val="4245055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1"/>
          <p:cNvPicPr>
            <a:picLocks noChangeAspect="1"/>
          </p:cNvPicPr>
          <p:nvPr/>
        </p:nvPicPr>
        <p:blipFill>
          <a:blip r:embed="rId3">
            <a:extLst>
              <a:ext uri="{28A0092B-C50C-407E-A947-70E740481C1C}">
                <a14:useLocalDpi xmlns:a14="http://schemas.microsoft.com/office/drawing/2010/main" val="0"/>
              </a:ext>
            </a:extLst>
          </a:blip>
          <a:srcRect l="15434" t="20029"/>
          <a:stretch>
            <a:fillRect/>
          </a:stretch>
        </p:blipFill>
        <p:spPr bwMode="auto">
          <a:xfrm>
            <a:off x="406400" y="347663"/>
            <a:ext cx="2597150" cy="1392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584195" y="1981200"/>
            <a:ext cx="7967137" cy="1073150"/>
          </a:xfrm>
        </p:spPr>
        <p:txBody>
          <a:bodyPr anchor="b">
            <a:normAutofit/>
          </a:bodyPr>
          <a:lstStyle>
            <a:lvl1pPr algn="l">
              <a:defRPr sz="33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4196" y="3176059"/>
            <a:ext cx="6769100" cy="520900"/>
          </a:xfrm>
        </p:spPr>
        <p:txBody>
          <a:bodyPr>
            <a:normAutofit/>
          </a:bodyPr>
          <a:lstStyle>
            <a:lvl1pPr marL="0" indent="0" algn="l">
              <a:buNone/>
              <a:defRPr sz="27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115838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6001" y="432000"/>
            <a:ext cx="8348400" cy="511174"/>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Slide Number Placeholder 5"/>
          <p:cNvSpPr>
            <a:spLocks noGrp="1"/>
          </p:cNvSpPr>
          <p:nvPr>
            <p:ph type="sldNum" sz="quarter" idx="10"/>
          </p:nvPr>
        </p:nvSpPr>
        <p:spPr/>
        <p:txBody>
          <a:bodyPr/>
          <a:lstStyle>
            <a:lvl1pPr>
              <a:defRPr/>
            </a:lvl1pPr>
          </a:lstStyle>
          <a:p>
            <a:pPr>
              <a:defRPr/>
            </a:pPr>
            <a:fld id="{1C4652A9-703A-4B2A-93D3-3C686B744871}" type="slidenum">
              <a:rPr lang="en-GB"/>
              <a:pPr>
                <a:defRPr/>
              </a:pPr>
              <a:t>‹#›</a:t>
            </a:fld>
            <a:endParaRPr lang="en-GB"/>
          </a:p>
        </p:txBody>
      </p:sp>
    </p:spTree>
    <p:extLst>
      <p:ext uri="{BB962C8B-B14F-4D97-AF65-F5344CB8AC3E}">
        <p14:creationId xmlns:p14="http://schemas.microsoft.com/office/powerpoint/2010/main" val="1765838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95999" y="1303200"/>
            <a:ext cx="4118851" cy="4586400"/>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29150" y="1303200"/>
            <a:ext cx="4116394" cy="4586400"/>
          </a:xfrm>
        </p:spPr>
        <p:txBody>
          <a:bodyPr/>
          <a:lstStyle/>
          <a:p>
            <a:pPr lvl="0"/>
            <a:r>
              <a:rPr lang="en-US" smtClean="0"/>
              <a:t>Click to edit Master text styles</a:t>
            </a:r>
          </a:p>
          <a:p>
            <a:pPr lvl="1"/>
            <a:r>
              <a:rPr lang="en-US" smtClean="0"/>
              <a:t>Second level</a:t>
            </a:r>
          </a:p>
          <a:p>
            <a:pPr lvl="2"/>
            <a:r>
              <a:rPr lang="en-US" smtClean="0"/>
              <a:t>Third level</a:t>
            </a:r>
          </a:p>
        </p:txBody>
      </p:sp>
      <p:sp>
        <p:nvSpPr>
          <p:cNvPr id="5" name="Slide Number Placeholder 5"/>
          <p:cNvSpPr>
            <a:spLocks noGrp="1"/>
          </p:cNvSpPr>
          <p:nvPr>
            <p:ph type="sldNum" sz="quarter" idx="10"/>
          </p:nvPr>
        </p:nvSpPr>
        <p:spPr/>
        <p:txBody>
          <a:bodyPr/>
          <a:lstStyle>
            <a:lvl1pPr>
              <a:defRPr/>
            </a:lvl1pPr>
          </a:lstStyle>
          <a:p>
            <a:pPr>
              <a:defRPr/>
            </a:pPr>
            <a:fld id="{28DB68A4-D141-4922-97F1-4BF80722CB33}" type="slidenum">
              <a:rPr lang="en-GB"/>
              <a:pPr>
                <a:defRPr/>
              </a:pPr>
              <a:t>‹#›</a:t>
            </a:fld>
            <a:endParaRPr lang="en-GB"/>
          </a:p>
        </p:txBody>
      </p:sp>
    </p:spTree>
    <p:extLst>
      <p:ext uri="{BB962C8B-B14F-4D97-AF65-F5344CB8AC3E}">
        <p14:creationId xmlns:p14="http://schemas.microsoft.com/office/powerpoint/2010/main" val="220452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pPr>
              <a:defRPr/>
            </a:pPr>
            <a:fld id="{AA6AB79E-921D-4E53-8140-E0C631DAC2D2}" type="slidenum">
              <a:rPr lang="en-GB"/>
              <a:pPr>
                <a:defRPr/>
              </a:pPr>
              <a:t>‹#›</a:t>
            </a:fld>
            <a:endParaRPr lang="en-GB"/>
          </a:p>
        </p:txBody>
      </p:sp>
    </p:spTree>
    <p:extLst>
      <p:ext uri="{BB962C8B-B14F-4D97-AF65-F5344CB8AC3E}">
        <p14:creationId xmlns:p14="http://schemas.microsoft.com/office/powerpoint/2010/main" val="1624854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C11B46D-B244-4B6F-BE91-F64CCC3549D9}" type="slidenum">
              <a:rPr lang="en-GB"/>
              <a:pPr>
                <a:defRPr/>
              </a:pPr>
              <a:t>‹#›</a:t>
            </a:fld>
            <a:endParaRPr lang="en-GB"/>
          </a:p>
        </p:txBody>
      </p:sp>
    </p:spTree>
    <p:extLst>
      <p:ext uri="{BB962C8B-B14F-4D97-AF65-F5344CB8AC3E}">
        <p14:creationId xmlns:p14="http://schemas.microsoft.com/office/powerpoint/2010/main" val="488656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7"/>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198438" y="0"/>
            <a:ext cx="774700"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8180388" y="0"/>
            <a:ext cx="963612"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9"/>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0" y="6134100"/>
            <a:ext cx="9144000"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itle Placeholder 1"/>
          <p:cNvSpPr>
            <a:spLocks noGrp="1"/>
          </p:cNvSpPr>
          <p:nvPr>
            <p:ph type="title"/>
          </p:nvPr>
        </p:nvSpPr>
        <p:spPr bwMode="auto">
          <a:xfrm>
            <a:off x="395288" y="431800"/>
            <a:ext cx="835025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30" name="Text Placeholder 2"/>
          <p:cNvSpPr>
            <a:spLocks noGrp="1"/>
          </p:cNvSpPr>
          <p:nvPr>
            <p:ph type="body" idx="1"/>
          </p:nvPr>
        </p:nvSpPr>
        <p:spPr bwMode="auto">
          <a:xfrm>
            <a:off x="395288" y="1303338"/>
            <a:ext cx="8350250" cy="458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p:txBody>
      </p:sp>
      <p:sp>
        <p:nvSpPr>
          <p:cNvPr id="6" name="Slide Number Placeholder 5"/>
          <p:cNvSpPr>
            <a:spLocks noGrp="1"/>
          </p:cNvSpPr>
          <p:nvPr>
            <p:ph type="sldNum" sz="quarter" idx="4"/>
          </p:nvPr>
        </p:nvSpPr>
        <p:spPr>
          <a:xfrm>
            <a:off x="395288" y="6356350"/>
            <a:ext cx="776287" cy="365125"/>
          </a:xfrm>
          <a:prstGeom prst="rect">
            <a:avLst/>
          </a:prstGeom>
        </p:spPr>
        <p:txBody>
          <a:bodyPr vert="horz" lIns="91440" tIns="45720" rIns="91440" bIns="45720" rtlCol="0" anchor="ctr"/>
          <a:lstStyle>
            <a:lvl1pPr algn="l" eaLnBrk="1" fontAlgn="auto" hangingPunct="1">
              <a:spcBef>
                <a:spcPts val="0"/>
              </a:spcBef>
              <a:spcAft>
                <a:spcPts val="0"/>
              </a:spcAft>
              <a:defRPr sz="1200" b="1">
                <a:solidFill>
                  <a:schemeClr val="bg1"/>
                </a:solidFill>
                <a:latin typeface="+mn-lt"/>
              </a:defRPr>
            </a:lvl1pPr>
          </a:lstStyle>
          <a:p>
            <a:pPr>
              <a:defRPr/>
            </a:pPr>
            <a:fld id="{EB0BF49F-B7D5-4D0F-B17F-D6C71BAB23A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79" r:id="rId1"/>
    <p:sldLayoutId id="2147483675" r:id="rId2"/>
    <p:sldLayoutId id="2147483676" r:id="rId3"/>
    <p:sldLayoutId id="2147483677" r:id="rId4"/>
    <p:sldLayoutId id="2147483678" r:id="rId5"/>
  </p:sldLayoutIdLst>
  <p:hf hdr="0" ftr="0" dt="0"/>
  <p:txStyles>
    <p:titleStyle>
      <a:lvl1pPr algn="l" rtl="0" eaLnBrk="1" fontAlgn="base" hangingPunct="1">
        <a:lnSpc>
          <a:spcPct val="90000"/>
        </a:lnSpc>
        <a:spcBef>
          <a:spcPct val="0"/>
        </a:spcBef>
        <a:spcAft>
          <a:spcPct val="0"/>
        </a:spcAft>
        <a:defRPr sz="2500" b="1" kern="1200">
          <a:solidFill>
            <a:schemeClr val="tx2"/>
          </a:solidFill>
          <a:latin typeface="+mj-lt"/>
          <a:ea typeface="+mj-ea"/>
          <a:cs typeface="+mj-cs"/>
        </a:defRPr>
      </a:lvl1pPr>
      <a:lvl2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2pPr>
      <a:lvl3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3pPr>
      <a:lvl4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4pPr>
      <a:lvl5pPr algn="l" rtl="0" eaLnBrk="1" fontAlgn="base" hangingPunct="1">
        <a:lnSpc>
          <a:spcPct val="90000"/>
        </a:lnSpc>
        <a:spcBef>
          <a:spcPct val="0"/>
        </a:spcBef>
        <a:spcAft>
          <a:spcPct val="0"/>
        </a:spcAft>
        <a:defRPr sz="2500" b="1">
          <a:solidFill>
            <a:schemeClr val="tx2"/>
          </a:solidFill>
          <a:latin typeface="Arial" panose="020B0604020202020204" pitchFamily="34" charset="0"/>
        </a:defRPr>
      </a:lvl5pPr>
      <a:lvl6pPr marL="4572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6pPr>
      <a:lvl7pPr marL="9144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7pPr>
      <a:lvl8pPr marL="13716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8pPr>
      <a:lvl9pPr marL="1828800" algn="l" rtl="0" eaLnBrk="1" fontAlgn="base" hangingPunct="1">
        <a:lnSpc>
          <a:spcPct val="90000"/>
        </a:lnSpc>
        <a:spcBef>
          <a:spcPct val="0"/>
        </a:spcBef>
        <a:spcAft>
          <a:spcPct val="0"/>
        </a:spcAft>
        <a:defRPr sz="2500" b="1">
          <a:solidFill>
            <a:schemeClr val="tx2"/>
          </a:solidFill>
          <a:latin typeface="Arial" panose="020B0604020202020204" pitchFamily="34" charset="0"/>
        </a:defRPr>
      </a:lvl9pPr>
    </p:titleStyle>
    <p:bodyStyle>
      <a:lvl1pPr marL="179388" indent="-179388" algn="l" rtl="0" eaLnBrk="1" fontAlgn="base" hangingPunct="1">
        <a:lnSpc>
          <a:spcPct val="90000"/>
        </a:lnSpc>
        <a:spcBef>
          <a:spcPts val="1000"/>
        </a:spcBef>
        <a:spcAft>
          <a:spcPct val="0"/>
        </a:spcAft>
        <a:buFont typeface="Arial" panose="020B0604020202020204" pitchFamily="34" charset="0"/>
        <a:buChar char="•"/>
        <a:defRPr sz="2000" kern="1200">
          <a:solidFill>
            <a:schemeClr val="tx1"/>
          </a:solidFill>
          <a:latin typeface="+mn-lt"/>
          <a:ea typeface="+mn-ea"/>
          <a:cs typeface="+mn-cs"/>
        </a:defRPr>
      </a:lvl1pPr>
      <a:lvl2pPr marL="358775"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2pPr>
      <a:lvl3pPr marL="539750" indent="-179388"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Debbie.mckay@hmps.gsi.gov.uk"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584200" y="1750541"/>
            <a:ext cx="7967663" cy="1073150"/>
          </a:xfrm>
        </p:spPr>
        <p:txBody>
          <a:bodyPr>
            <a:normAutofit fontScale="90000"/>
          </a:bodyPr>
          <a:lstStyle/>
          <a:p>
            <a:pPr eaLnBrk="1" hangingPunct="1"/>
            <a:r>
              <a:rPr lang="en-GB" altLang="en-US" dirty="0" smtClean="0"/>
              <a:t>CARE EXPERIENCED PEOPLE – FAMILY AND VERY SIGNIFICANT OTHERS</a:t>
            </a:r>
          </a:p>
        </p:txBody>
      </p:sp>
      <p:sp>
        <p:nvSpPr>
          <p:cNvPr id="4099" name="Subtitle 2"/>
          <p:cNvSpPr>
            <a:spLocks noGrp="1"/>
          </p:cNvSpPr>
          <p:nvPr>
            <p:ph type="subTitle" idx="1"/>
          </p:nvPr>
        </p:nvSpPr>
        <p:spPr>
          <a:xfrm>
            <a:off x="584200" y="3176587"/>
            <a:ext cx="6769100" cy="520700"/>
          </a:xfrm>
        </p:spPr>
        <p:txBody>
          <a:bodyPr>
            <a:normAutofit fontScale="85000" lnSpcReduction="20000"/>
          </a:bodyPr>
          <a:lstStyle/>
          <a:p>
            <a:pPr eaLnBrk="1" hangingPunct="1"/>
            <a:r>
              <a:rPr lang="en-GB" altLang="en-US" sz="2300" dirty="0" smtClean="0"/>
              <a:t>Debbie McKay – Operational Lead for Care Experienced Peopl</a:t>
            </a:r>
            <a:r>
              <a:rPr lang="en-GB" altLang="en-US" sz="2300" dirty="0"/>
              <a:t>e</a:t>
            </a:r>
            <a:r>
              <a:rPr lang="en-GB" altLang="en-US" sz="2300" dirty="0" smtClean="0"/>
              <a:t> (HMPPS)</a:t>
            </a:r>
          </a:p>
          <a:p>
            <a:pPr eaLnBrk="1" hangingPunct="1"/>
            <a:endParaRPr lang="en-GB" altLang="en-US" dirty="0" smtClean="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73644" y="3697287"/>
            <a:ext cx="3723501" cy="2662882"/>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3470" y="1101826"/>
            <a:ext cx="3801791" cy="2622376"/>
          </a:xfrm>
          <a:prstGeom prst="rect">
            <a:avLst/>
          </a:prstGeom>
        </p:spPr>
      </p:pic>
      <p:sp>
        <p:nvSpPr>
          <p:cNvPr id="2" name="Title 1"/>
          <p:cNvSpPr>
            <a:spLocks noGrp="1"/>
          </p:cNvSpPr>
          <p:nvPr>
            <p:ph type="title"/>
          </p:nvPr>
        </p:nvSpPr>
        <p:spPr/>
        <p:txBody>
          <a:bodyPr/>
          <a:lstStyle/>
          <a:p>
            <a:r>
              <a:rPr lang="en-GB" dirty="0" smtClean="0"/>
              <a:t>Why is this important? </a:t>
            </a:r>
            <a:endParaRPr lang="en-GB" dirty="0"/>
          </a:p>
        </p:txBody>
      </p:sp>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2</a:t>
            </a:fld>
            <a:endParaRPr lang="en-GB"/>
          </a:p>
        </p:txBody>
      </p:sp>
      <p:sp>
        <p:nvSpPr>
          <p:cNvPr id="5" name="Rounded Rectangle 4"/>
          <p:cNvSpPr/>
          <p:nvPr/>
        </p:nvSpPr>
        <p:spPr>
          <a:xfrm>
            <a:off x="121581" y="1165515"/>
            <a:ext cx="5765075" cy="196314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“Care Leavers are more likely to have experienced significant trauma and abuse and other disadvantages that can put them more at risk of violence, self- harm and suicide when in prison. Many come to prison feeling extremely isolated and angry” </a:t>
            </a:r>
          </a:p>
          <a:p>
            <a:pPr algn="ctr"/>
            <a:r>
              <a:rPr lang="en-GB" dirty="0" smtClean="0"/>
              <a:t>Care Leavers Association – “Effectively Abandoned” </a:t>
            </a:r>
            <a:endParaRPr lang="en-GB" dirty="0"/>
          </a:p>
        </p:txBody>
      </p:sp>
      <p:pic>
        <p:nvPicPr>
          <p:cNvPr id="6" name="Content Placeholder 5"/>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3969216" y="3396343"/>
            <a:ext cx="4852227" cy="2728397"/>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1526" y="3641353"/>
            <a:ext cx="4572000" cy="2238375"/>
          </a:xfrm>
          <a:prstGeom prst="rect">
            <a:avLst/>
          </a:prstGeom>
        </p:spPr>
      </p:pic>
    </p:spTree>
    <p:extLst>
      <p:ext uri="{BB962C8B-B14F-4D97-AF65-F5344CB8AC3E}">
        <p14:creationId xmlns:p14="http://schemas.microsoft.com/office/powerpoint/2010/main" val="22202123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Family – what does that look like? Well it’s complicated…… </a:t>
            </a:r>
            <a:endParaRPr lang="en-GB"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38458" y="895321"/>
            <a:ext cx="3766155" cy="2109047"/>
          </a:xfrm>
        </p:spPr>
      </p:pic>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3</a:t>
            </a:fld>
            <a:endParaRPr lang="en-GB"/>
          </a:p>
        </p:txBody>
      </p:sp>
      <p:sp>
        <p:nvSpPr>
          <p:cNvPr id="5" name="Rounded Rectangle 4"/>
          <p:cNvSpPr/>
          <p:nvPr/>
        </p:nvSpPr>
        <p:spPr>
          <a:xfrm>
            <a:off x="4090715" y="2407881"/>
            <a:ext cx="3937507" cy="18498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t>
            </a:r>
            <a:r>
              <a:rPr lang="en-GB" sz="1600" dirty="0" smtClean="0"/>
              <a:t>What does Family look like? It might be your mates mum. It’s other credible voices, someone who can give you a seal of approval”</a:t>
            </a:r>
          </a:p>
          <a:p>
            <a:pPr algn="ctr"/>
            <a:endParaRPr lang="en-GB" sz="1600" dirty="0" smtClean="0"/>
          </a:p>
          <a:p>
            <a:pPr algn="ctr"/>
            <a:r>
              <a:rPr lang="en-GB" sz="1600" dirty="0" smtClean="0"/>
              <a:t>Farmer Review </a:t>
            </a:r>
            <a:endParaRPr lang="en-GB" sz="1600" dirty="0"/>
          </a:p>
        </p:txBody>
      </p:sp>
      <p:sp>
        <p:nvSpPr>
          <p:cNvPr id="16" name="Oval Callout 15"/>
          <p:cNvSpPr/>
          <p:nvPr/>
        </p:nvSpPr>
        <p:spPr>
          <a:xfrm>
            <a:off x="379673" y="1075825"/>
            <a:ext cx="4073176" cy="2238103"/>
          </a:xfrm>
          <a:prstGeom prst="wedgeEllipse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a:t>
            </a:r>
            <a:r>
              <a:rPr lang="en-GB" sz="1400" dirty="0"/>
              <a:t>All my brothers and sisters </a:t>
            </a:r>
            <a:r>
              <a:rPr lang="en-GB" sz="1400" dirty="0" smtClean="0"/>
              <a:t>have been in </a:t>
            </a:r>
            <a:r>
              <a:rPr lang="en-GB" sz="1400" dirty="0"/>
              <a:t>foster care... </a:t>
            </a:r>
            <a:r>
              <a:rPr lang="en-GB" sz="1400" dirty="0" smtClean="0"/>
              <a:t>Our relationship is kind </a:t>
            </a:r>
            <a:r>
              <a:rPr lang="en-GB" sz="1400" dirty="0"/>
              <a:t>of awkward because we don’t </a:t>
            </a:r>
            <a:r>
              <a:rPr lang="en-GB" sz="1400" dirty="0" smtClean="0"/>
              <a:t>really </a:t>
            </a:r>
            <a:r>
              <a:rPr lang="en-GB" sz="1400" dirty="0"/>
              <a:t>know each other”</a:t>
            </a:r>
          </a:p>
          <a:p>
            <a:pPr algn="ctr"/>
            <a:endParaRPr lang="en-GB" sz="1400" dirty="0" smtClean="0"/>
          </a:p>
          <a:p>
            <a:pPr algn="ctr"/>
            <a:r>
              <a:rPr lang="en-GB" sz="1400" dirty="0" smtClean="0"/>
              <a:t>Coram </a:t>
            </a:r>
            <a:r>
              <a:rPr lang="en-GB" sz="1400" dirty="0"/>
              <a:t>Voice – Rapid </a:t>
            </a:r>
            <a:r>
              <a:rPr lang="en-GB" sz="1400" dirty="0" smtClean="0"/>
              <a:t>Review</a:t>
            </a:r>
            <a:endParaRPr lang="en-GB" sz="1400" dirty="0"/>
          </a:p>
        </p:txBody>
      </p:sp>
      <p:sp>
        <p:nvSpPr>
          <p:cNvPr id="17" name="Oval Callout 16"/>
          <p:cNvSpPr/>
          <p:nvPr/>
        </p:nvSpPr>
        <p:spPr>
          <a:xfrm>
            <a:off x="3671080" y="4128283"/>
            <a:ext cx="4567774" cy="2324281"/>
          </a:xfrm>
          <a:prstGeom prst="wedgeEllipse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“They (Foster Carers) are part of your life, your history and part of the reason you are who you are. They’ve taken you in when you had nothing of when the situation in your life was so dire and that means something”</a:t>
            </a:r>
          </a:p>
          <a:p>
            <a:pPr algn="ctr"/>
            <a:endParaRPr lang="en-GB" sz="1400" dirty="0" smtClean="0"/>
          </a:p>
          <a:p>
            <a:pPr algn="ctr"/>
            <a:r>
              <a:rPr lang="en-GB" sz="1400" dirty="0" smtClean="0"/>
              <a:t>Coram </a:t>
            </a:r>
            <a:r>
              <a:rPr lang="en-GB" sz="1400" dirty="0"/>
              <a:t>Voice – Rapid Review </a:t>
            </a:r>
          </a:p>
        </p:txBody>
      </p:sp>
      <p:sp>
        <p:nvSpPr>
          <p:cNvPr id="18" name="Oval Callout 17"/>
          <p:cNvSpPr/>
          <p:nvPr/>
        </p:nvSpPr>
        <p:spPr>
          <a:xfrm>
            <a:off x="116626" y="3362142"/>
            <a:ext cx="4237136" cy="2403566"/>
          </a:xfrm>
          <a:prstGeom prst="wedgeEllipseCallou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t>“Seeing my mum, it was like, are you </a:t>
            </a:r>
            <a:r>
              <a:rPr lang="en-GB" sz="1400" dirty="0" smtClean="0"/>
              <a:t>really </a:t>
            </a:r>
            <a:r>
              <a:rPr lang="en-GB" sz="1400" dirty="0"/>
              <a:t>mum? Like it gave </a:t>
            </a:r>
            <a:r>
              <a:rPr lang="en-GB" sz="1400" dirty="0" smtClean="0"/>
              <a:t>me mixed emotions </a:t>
            </a:r>
            <a:r>
              <a:rPr lang="en-GB" sz="1400" dirty="0"/>
              <a:t>cos I love her but it’s difficult </a:t>
            </a:r>
            <a:r>
              <a:rPr lang="en-GB" sz="1400" dirty="0" smtClean="0"/>
              <a:t>because </a:t>
            </a:r>
            <a:r>
              <a:rPr lang="en-GB" sz="1400" dirty="0"/>
              <a:t>I don’t want to show her too </a:t>
            </a:r>
            <a:r>
              <a:rPr lang="en-GB" sz="1400" dirty="0" smtClean="0"/>
              <a:t>much </a:t>
            </a:r>
            <a:r>
              <a:rPr lang="en-GB" sz="1400" dirty="0"/>
              <a:t>affection for her to just drop it </a:t>
            </a:r>
            <a:r>
              <a:rPr lang="en-GB" sz="1400" dirty="0" smtClean="0"/>
              <a:t>like </a:t>
            </a:r>
            <a:r>
              <a:rPr lang="en-GB" sz="1400" dirty="0"/>
              <a:t>she did before”</a:t>
            </a:r>
          </a:p>
          <a:p>
            <a:pPr algn="ctr"/>
            <a:endParaRPr lang="en-GB" sz="1400" dirty="0" smtClean="0"/>
          </a:p>
          <a:p>
            <a:pPr algn="ctr"/>
            <a:r>
              <a:rPr lang="en-GB" sz="1400" dirty="0" smtClean="0"/>
              <a:t>Coram </a:t>
            </a:r>
            <a:r>
              <a:rPr lang="en-GB" sz="1400" dirty="0"/>
              <a:t>Voice – Rapid Review </a:t>
            </a:r>
          </a:p>
        </p:txBody>
      </p:sp>
    </p:spTree>
    <p:extLst>
      <p:ext uri="{BB962C8B-B14F-4D97-AF65-F5344CB8AC3E}">
        <p14:creationId xmlns:p14="http://schemas.microsoft.com/office/powerpoint/2010/main" val="530601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Corporate Parents – the role of the local authority and personal advisors (PA)</a:t>
            </a:r>
            <a:endParaRPr lang="en-GB"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22924" y="1089292"/>
            <a:ext cx="4586287" cy="4586287"/>
          </a:xfrm>
        </p:spPr>
      </p:pic>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4</a:t>
            </a:fld>
            <a:endParaRPr lang="en-GB"/>
          </a:p>
        </p:txBody>
      </p:sp>
      <p:sp>
        <p:nvSpPr>
          <p:cNvPr id="7" name="Rounded Rectangular Callout 6"/>
          <p:cNvSpPr/>
          <p:nvPr/>
        </p:nvSpPr>
        <p:spPr>
          <a:xfrm>
            <a:off x="4894217" y="3155531"/>
            <a:ext cx="4075612" cy="274055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 don’t know how to describe it, we’re not mates, I know we’re not mates because she has got to be professional. But, at the same time, like I know I can talk to her about anything… she’s always willing to listen and at the same time she gets in touch with me” </a:t>
            </a:r>
          </a:p>
          <a:p>
            <a:pPr algn="ctr"/>
            <a:r>
              <a:rPr lang="en-GB" dirty="0" smtClean="0"/>
              <a:t>Coram Voice – Rapid </a:t>
            </a:r>
            <a:r>
              <a:rPr lang="en-GB" dirty="0"/>
              <a:t>R</a:t>
            </a:r>
            <a:r>
              <a:rPr lang="en-GB" dirty="0" smtClean="0"/>
              <a:t>eview </a:t>
            </a:r>
          </a:p>
        </p:txBody>
      </p:sp>
      <p:sp>
        <p:nvSpPr>
          <p:cNvPr id="8" name="Rounded Rectangular Callout 7"/>
          <p:cNvSpPr/>
          <p:nvPr/>
        </p:nvSpPr>
        <p:spPr>
          <a:xfrm>
            <a:off x="174170" y="1715589"/>
            <a:ext cx="4275909" cy="217714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“My </a:t>
            </a:r>
            <a:r>
              <a:rPr lang="en-GB" sz="1600" dirty="0"/>
              <a:t>16 plus worker is like my mum. I </a:t>
            </a:r>
          </a:p>
          <a:p>
            <a:pPr algn="ctr"/>
            <a:r>
              <a:rPr lang="en-GB" sz="1600" dirty="0"/>
              <a:t>am still in contact with her. hugs when </a:t>
            </a:r>
          </a:p>
          <a:p>
            <a:pPr algn="ctr"/>
            <a:r>
              <a:rPr lang="en-GB" sz="1600" dirty="0"/>
              <a:t>I’ve done well, lectures when I’ve done </a:t>
            </a:r>
            <a:r>
              <a:rPr lang="en-GB" sz="1600" dirty="0" smtClean="0"/>
              <a:t>something </a:t>
            </a:r>
            <a:r>
              <a:rPr lang="en-GB" sz="1600" dirty="0"/>
              <a:t>wrong ... I wish I didn’t </a:t>
            </a:r>
            <a:r>
              <a:rPr lang="en-GB" sz="1600" dirty="0" smtClean="0"/>
              <a:t>have </a:t>
            </a:r>
            <a:r>
              <a:rPr lang="en-GB" sz="1600" dirty="0"/>
              <a:t>her as a social worker, I </a:t>
            </a:r>
            <a:r>
              <a:rPr lang="en-GB" sz="1600" dirty="0" err="1" smtClean="0"/>
              <a:t>wishshe</a:t>
            </a:r>
            <a:r>
              <a:rPr lang="en-GB" sz="1600" dirty="0" smtClean="0"/>
              <a:t> was </a:t>
            </a:r>
            <a:r>
              <a:rPr lang="en-GB" sz="1600" dirty="0"/>
              <a:t>my </a:t>
            </a:r>
            <a:r>
              <a:rPr lang="en-GB" sz="1600" dirty="0" smtClean="0"/>
              <a:t>friend”</a:t>
            </a:r>
          </a:p>
          <a:p>
            <a:pPr algn="ctr"/>
            <a:endParaRPr lang="en-GB" sz="1600" dirty="0"/>
          </a:p>
          <a:p>
            <a:pPr algn="ctr"/>
            <a:r>
              <a:rPr lang="en-GB" sz="1600" dirty="0" smtClean="0"/>
              <a:t>Coram Voice – Rapid Review </a:t>
            </a:r>
            <a:endParaRPr lang="en-GB" sz="1600" dirty="0"/>
          </a:p>
        </p:txBody>
      </p:sp>
    </p:spTree>
    <p:extLst>
      <p:ext uri="{BB962C8B-B14F-4D97-AF65-F5344CB8AC3E}">
        <p14:creationId xmlns:p14="http://schemas.microsoft.com/office/powerpoint/2010/main" val="37889977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loud Callout 9"/>
          <p:cNvSpPr/>
          <p:nvPr/>
        </p:nvSpPr>
        <p:spPr>
          <a:xfrm>
            <a:off x="4685494" y="361956"/>
            <a:ext cx="4058194" cy="2709158"/>
          </a:xfrm>
          <a:prstGeom prst="cloudCallou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 I haven’t </a:t>
            </a:r>
            <a:r>
              <a:rPr lang="en-GB" sz="1600" dirty="0"/>
              <a:t>had any [visits]. I would like to see [</a:t>
            </a:r>
            <a:r>
              <a:rPr lang="en-GB" sz="1600" dirty="0" smtClean="0"/>
              <a:t>my </a:t>
            </a:r>
            <a:r>
              <a:rPr lang="en-GB" sz="1600" dirty="0"/>
              <a:t>social worker] because I would like </a:t>
            </a:r>
            <a:r>
              <a:rPr lang="en-GB" sz="1600" dirty="0" smtClean="0"/>
              <a:t>to </a:t>
            </a:r>
            <a:r>
              <a:rPr lang="en-GB" sz="1600" dirty="0"/>
              <a:t>be kept up to date with what’s going on </a:t>
            </a:r>
            <a:r>
              <a:rPr lang="en-GB" sz="1600" dirty="0" smtClean="0"/>
              <a:t>outside</a:t>
            </a:r>
            <a:r>
              <a:rPr lang="en-GB" sz="1600" dirty="0"/>
              <a:t>. I don’t know what </a:t>
            </a:r>
            <a:r>
              <a:rPr lang="en-GB" sz="1600" dirty="0" smtClean="0"/>
              <a:t>is happening”</a:t>
            </a:r>
            <a:endParaRPr lang="en-GB" sz="1600" dirty="0"/>
          </a:p>
        </p:txBody>
      </p:sp>
      <p:sp>
        <p:nvSpPr>
          <p:cNvPr id="2" name="Title 1"/>
          <p:cNvSpPr>
            <a:spLocks noGrp="1"/>
          </p:cNvSpPr>
          <p:nvPr>
            <p:ph type="title"/>
          </p:nvPr>
        </p:nvSpPr>
        <p:spPr>
          <a:xfrm>
            <a:off x="395288" y="361957"/>
            <a:ext cx="8348400" cy="511174"/>
          </a:xfrm>
        </p:spPr>
        <p:txBody>
          <a:bodyPr/>
          <a:lstStyle/>
          <a:p>
            <a:r>
              <a:rPr lang="en-GB" dirty="0" smtClean="0"/>
              <a:t>Visits and maintaining contact </a:t>
            </a:r>
            <a:endParaRPr lang="en-GB" dirty="0"/>
          </a:p>
        </p:txBody>
      </p:sp>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5</a:t>
            </a:fld>
            <a:endParaRPr lang="en-GB"/>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7993" y="2473234"/>
            <a:ext cx="4971598" cy="3404464"/>
          </a:xfrm>
          <a:prstGeom prst="rect">
            <a:avLst/>
          </a:prstGeom>
        </p:spPr>
      </p:pic>
      <p:sp>
        <p:nvSpPr>
          <p:cNvPr id="8" name="Rectangle 7"/>
          <p:cNvSpPr/>
          <p:nvPr/>
        </p:nvSpPr>
        <p:spPr>
          <a:xfrm>
            <a:off x="395288" y="3552264"/>
            <a:ext cx="3753394" cy="369332"/>
          </a:xfrm>
          <a:prstGeom prst="rect">
            <a:avLst/>
          </a:prstGeom>
        </p:spPr>
        <p:txBody>
          <a:bodyPr wrap="square">
            <a:spAutoFit/>
          </a:bodyPr>
          <a:lstStyle/>
          <a:p>
            <a:endParaRPr lang="en-GB" dirty="0"/>
          </a:p>
        </p:txBody>
      </p:sp>
      <p:sp>
        <p:nvSpPr>
          <p:cNvPr id="11" name="Cloud Callout 10"/>
          <p:cNvSpPr/>
          <p:nvPr/>
        </p:nvSpPr>
        <p:spPr>
          <a:xfrm>
            <a:off x="4543503" y="2795625"/>
            <a:ext cx="4342175" cy="3082074"/>
          </a:xfrm>
          <a:prstGeom prst="cloud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smtClean="0"/>
              <a:t>“I’m </a:t>
            </a:r>
            <a:r>
              <a:rPr lang="en-GB" sz="1600" dirty="0"/>
              <a:t>just so happy to </a:t>
            </a:r>
            <a:r>
              <a:rPr lang="en-GB" sz="1600" dirty="0" smtClean="0"/>
              <a:t>see someone</a:t>
            </a:r>
            <a:r>
              <a:rPr lang="en-GB" sz="1600" dirty="0"/>
              <a:t>! </a:t>
            </a:r>
            <a:r>
              <a:rPr lang="en-GB" sz="1600" dirty="0" smtClean="0"/>
              <a:t>I </a:t>
            </a:r>
            <a:r>
              <a:rPr lang="en-GB" sz="1600" dirty="0"/>
              <a:t>can’t stop smiling when my social </a:t>
            </a:r>
            <a:r>
              <a:rPr lang="en-GB" sz="1600" dirty="0" smtClean="0"/>
              <a:t>worker </a:t>
            </a:r>
            <a:r>
              <a:rPr lang="en-GB" sz="1600" dirty="0"/>
              <a:t>is here because I don’t get any </a:t>
            </a:r>
          </a:p>
          <a:p>
            <a:pPr algn="ctr"/>
            <a:r>
              <a:rPr lang="en-GB" sz="1600" dirty="0"/>
              <a:t>other visits and it’s just </a:t>
            </a:r>
            <a:r>
              <a:rPr lang="en-GB" sz="1600" dirty="0" smtClean="0"/>
              <a:t>nice</a:t>
            </a:r>
          </a:p>
          <a:p>
            <a:pPr algn="ctr"/>
            <a:r>
              <a:rPr lang="en-GB" sz="1600" dirty="0" smtClean="0"/>
              <a:t>to </a:t>
            </a:r>
            <a:r>
              <a:rPr lang="en-GB" sz="1600" dirty="0"/>
              <a:t>keep </a:t>
            </a:r>
            <a:r>
              <a:rPr lang="en-GB" sz="1600" dirty="0" smtClean="0"/>
              <a:t>in </a:t>
            </a:r>
            <a:r>
              <a:rPr lang="en-GB" sz="1600" dirty="0"/>
              <a:t>touch with the outside </a:t>
            </a:r>
            <a:r>
              <a:rPr lang="en-GB" sz="1600" dirty="0" smtClean="0"/>
              <a:t>world”</a:t>
            </a:r>
          </a:p>
          <a:p>
            <a:pPr algn="ctr"/>
            <a:endParaRPr lang="en-GB" sz="1600" dirty="0"/>
          </a:p>
          <a:p>
            <a:pPr algn="ctr"/>
            <a:r>
              <a:rPr lang="en-GB" sz="1600" dirty="0" smtClean="0"/>
              <a:t>Coram Voice – Rapid Review </a:t>
            </a:r>
            <a:endParaRPr lang="en-GB" sz="1600" dirty="0"/>
          </a:p>
        </p:txBody>
      </p:sp>
      <p:sp>
        <p:nvSpPr>
          <p:cNvPr id="7" name="Rounded Rectangle 6"/>
          <p:cNvSpPr/>
          <p:nvPr/>
        </p:nvSpPr>
        <p:spPr>
          <a:xfrm>
            <a:off x="121920" y="1392333"/>
            <a:ext cx="4963886" cy="8840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“Visits give you a connection to the outside world. There is no escape otherwise” Lord Farmer Review </a:t>
            </a:r>
            <a:endParaRPr lang="en-GB" dirty="0"/>
          </a:p>
        </p:txBody>
      </p:sp>
    </p:spTree>
    <p:extLst>
      <p:ext uri="{BB962C8B-B14F-4D97-AF65-F5344CB8AC3E}">
        <p14:creationId xmlns:p14="http://schemas.microsoft.com/office/powerpoint/2010/main" val="549155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ular Callout 6"/>
          <p:cNvSpPr/>
          <p:nvPr/>
        </p:nvSpPr>
        <p:spPr>
          <a:xfrm>
            <a:off x="277025" y="943174"/>
            <a:ext cx="3577455" cy="5104317"/>
          </a:xfrm>
          <a:prstGeom prst="wedgeRoundRectCallou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600" dirty="0" smtClean="0"/>
              <a:t>“I’ve </a:t>
            </a:r>
            <a:r>
              <a:rPr lang="en-GB" sz="1600" dirty="0"/>
              <a:t>never been able to trust anybody, </a:t>
            </a:r>
            <a:r>
              <a:rPr lang="en-GB" sz="1600" dirty="0" smtClean="0"/>
              <a:t>because </a:t>
            </a:r>
            <a:r>
              <a:rPr lang="en-GB" sz="1600" dirty="0"/>
              <a:t>I have been moved about so </a:t>
            </a:r>
            <a:r>
              <a:rPr lang="en-GB" sz="1600" dirty="0" smtClean="0"/>
              <a:t>much</a:t>
            </a:r>
            <a:r>
              <a:rPr lang="en-GB" sz="1600" dirty="0"/>
              <a:t>. I’ve never really had that type </a:t>
            </a:r>
            <a:r>
              <a:rPr lang="en-GB" sz="1600" dirty="0" smtClean="0"/>
              <a:t>of </a:t>
            </a:r>
            <a:r>
              <a:rPr lang="en-GB" sz="1600" dirty="0"/>
              <a:t>bond with my mam or any of my </a:t>
            </a:r>
            <a:r>
              <a:rPr lang="en-GB" sz="1600" dirty="0" smtClean="0"/>
              <a:t>foster </a:t>
            </a:r>
            <a:r>
              <a:rPr lang="en-GB" sz="1600" dirty="0"/>
              <a:t>carers or anything like that, to </a:t>
            </a:r>
            <a:r>
              <a:rPr lang="en-GB" sz="1600" dirty="0" smtClean="0"/>
              <a:t>be </a:t>
            </a:r>
            <a:r>
              <a:rPr lang="en-GB" sz="1600" dirty="0"/>
              <a:t>able to open up and speak to them </a:t>
            </a:r>
            <a:r>
              <a:rPr lang="en-GB" sz="1600" dirty="0" smtClean="0"/>
              <a:t>and </a:t>
            </a:r>
            <a:r>
              <a:rPr lang="en-GB" sz="1600" dirty="0"/>
              <a:t>trust them. I’ve put trust </a:t>
            </a:r>
            <a:r>
              <a:rPr lang="en-GB" sz="1600" dirty="0" smtClean="0"/>
              <a:t>in people before </a:t>
            </a:r>
            <a:r>
              <a:rPr lang="en-GB" sz="1600" dirty="0"/>
              <a:t>and they’ve just let me down </a:t>
            </a:r>
            <a:r>
              <a:rPr lang="en-GB" sz="1600" dirty="0" smtClean="0"/>
              <a:t>because </a:t>
            </a:r>
            <a:r>
              <a:rPr lang="en-GB" sz="1600" dirty="0"/>
              <a:t>I have been moved about so </a:t>
            </a:r>
            <a:r>
              <a:rPr lang="en-GB" sz="1600" dirty="0" smtClean="0"/>
              <a:t>much</a:t>
            </a:r>
            <a:r>
              <a:rPr lang="en-GB" sz="1600" dirty="0"/>
              <a:t>, so, my wee motto is: don’t trust </a:t>
            </a:r>
            <a:r>
              <a:rPr lang="en-GB" sz="1600" dirty="0" smtClean="0"/>
              <a:t>nobody </a:t>
            </a:r>
            <a:r>
              <a:rPr lang="en-GB" sz="1600" dirty="0"/>
              <a:t>but yourself, and in that way </a:t>
            </a:r>
            <a:r>
              <a:rPr lang="en-GB" sz="1600" dirty="0" smtClean="0"/>
              <a:t>you </a:t>
            </a:r>
            <a:r>
              <a:rPr lang="en-GB" sz="1600" dirty="0"/>
              <a:t>can’t go wrong. If you don’t need </a:t>
            </a:r>
          </a:p>
          <a:p>
            <a:r>
              <a:rPr lang="en-GB" sz="1600" dirty="0"/>
              <a:t>to trust anybody, nothing’s going to go </a:t>
            </a:r>
            <a:r>
              <a:rPr lang="en-GB" sz="1600" dirty="0" smtClean="0"/>
              <a:t>wrong </a:t>
            </a:r>
            <a:r>
              <a:rPr lang="en-GB" sz="1600" dirty="0"/>
              <a:t>and you can’t get hurt</a:t>
            </a:r>
            <a:r>
              <a:rPr lang="en-GB" sz="1600" dirty="0" smtClean="0"/>
              <a:t>..”</a:t>
            </a:r>
          </a:p>
          <a:p>
            <a:endParaRPr lang="en-GB" sz="1600" dirty="0"/>
          </a:p>
          <a:p>
            <a:r>
              <a:rPr lang="en-GB" sz="1600" dirty="0" smtClean="0"/>
              <a:t>Coram Voice – Rapid Review </a:t>
            </a:r>
            <a:endParaRPr lang="en-GB" sz="1600" dirty="0"/>
          </a:p>
          <a:p>
            <a:endParaRPr lang="en-GB" dirty="0"/>
          </a:p>
        </p:txBody>
      </p:sp>
      <p:sp>
        <p:nvSpPr>
          <p:cNvPr id="6" name="Rounded Rectangle 5"/>
          <p:cNvSpPr/>
          <p:nvPr/>
        </p:nvSpPr>
        <p:spPr>
          <a:xfrm>
            <a:off x="3736217" y="3722779"/>
            <a:ext cx="5103223" cy="19507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 looked after child may have been moved constantly so cannot point to any one consistent person who supported them. A series of temporary homes can mean no home at all”  </a:t>
            </a:r>
          </a:p>
          <a:p>
            <a:pPr algn="ctr"/>
            <a:r>
              <a:rPr lang="en-GB" dirty="0" smtClean="0"/>
              <a:t>Wolverhampton Corporate Planning Guidance </a:t>
            </a:r>
            <a:endParaRPr lang="en-GB" dirty="0"/>
          </a:p>
        </p:txBody>
      </p:sp>
      <p:sp>
        <p:nvSpPr>
          <p:cNvPr id="2" name="Title 1"/>
          <p:cNvSpPr>
            <a:spLocks noGrp="1"/>
          </p:cNvSpPr>
          <p:nvPr>
            <p:ph type="title"/>
          </p:nvPr>
        </p:nvSpPr>
        <p:spPr/>
        <p:txBody>
          <a:bodyPr/>
          <a:lstStyle/>
          <a:p>
            <a:r>
              <a:rPr lang="en-GB" dirty="0" smtClean="0"/>
              <a:t>Other considerations </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6</a:t>
            </a:fld>
            <a:endParaRPr lang="en-GB"/>
          </a:p>
        </p:txBody>
      </p:sp>
      <p:sp>
        <p:nvSpPr>
          <p:cNvPr id="5" name="Rounded Rectangle 4"/>
          <p:cNvSpPr/>
          <p:nvPr/>
        </p:nvSpPr>
        <p:spPr>
          <a:xfrm>
            <a:off x="4119154" y="1778772"/>
            <a:ext cx="4537166" cy="17504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“We may need to work harder to help our care leavers form relationships and to form relationships with them ourselves”</a:t>
            </a:r>
          </a:p>
          <a:p>
            <a:pPr algn="ctr"/>
            <a:r>
              <a:rPr lang="en-GB" dirty="0" smtClean="0"/>
              <a:t>Wolverhampton Corporate Parenting Council </a:t>
            </a:r>
            <a:endParaRPr lang="en-GB" dirty="0"/>
          </a:p>
        </p:txBody>
      </p:sp>
    </p:spTree>
    <p:extLst>
      <p:ext uri="{BB962C8B-B14F-4D97-AF65-F5344CB8AC3E}">
        <p14:creationId xmlns:p14="http://schemas.microsoft.com/office/powerpoint/2010/main" val="4029287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endParaRPr lang="en-GB" dirty="0" smtClean="0"/>
          </a:p>
          <a:p>
            <a:pPr marL="0" indent="0" algn="ctr">
              <a:buNone/>
            </a:pPr>
            <a:endParaRPr lang="en-GB" dirty="0" smtClean="0"/>
          </a:p>
          <a:p>
            <a:pPr marL="0" indent="0" algn="ctr">
              <a:buNone/>
            </a:pPr>
            <a:r>
              <a:rPr lang="en-GB" sz="2800" dirty="0" smtClean="0"/>
              <a:t>CONTACT ME ON …. 	</a:t>
            </a:r>
          </a:p>
          <a:p>
            <a:pPr marL="0" indent="0" algn="ctr">
              <a:buNone/>
            </a:pPr>
            <a:endParaRPr lang="en-GB" sz="2800" dirty="0" smtClean="0">
              <a:hlinkClick r:id="rId3"/>
            </a:endParaRPr>
          </a:p>
          <a:p>
            <a:pPr marL="0" indent="0" algn="ctr">
              <a:buNone/>
            </a:pPr>
            <a:r>
              <a:rPr lang="en-GB" sz="2800" dirty="0" smtClean="0">
                <a:hlinkClick r:id="rId3"/>
              </a:rPr>
              <a:t>Debbie.mckay@hmps.gsi.gov.uk</a:t>
            </a:r>
            <a:r>
              <a:rPr lang="en-GB" sz="2800" dirty="0" smtClean="0"/>
              <a:t> </a:t>
            </a:r>
            <a:endParaRPr lang="en-GB" sz="2800" dirty="0"/>
          </a:p>
          <a:p>
            <a:pPr marL="0" indent="0" algn="ctr">
              <a:buNone/>
            </a:pPr>
            <a:endParaRPr lang="en-GB" sz="2800" dirty="0"/>
          </a:p>
          <a:p>
            <a:pPr marL="0" indent="0" algn="ctr">
              <a:buNone/>
            </a:pPr>
            <a:r>
              <a:rPr lang="en-GB" sz="2800" dirty="0" smtClean="0"/>
              <a:t>For more information </a:t>
            </a:r>
          </a:p>
        </p:txBody>
      </p:sp>
      <p:sp>
        <p:nvSpPr>
          <p:cNvPr id="4" name="Slide Number Placeholder 3"/>
          <p:cNvSpPr>
            <a:spLocks noGrp="1"/>
          </p:cNvSpPr>
          <p:nvPr>
            <p:ph type="sldNum" sz="quarter" idx="10"/>
          </p:nvPr>
        </p:nvSpPr>
        <p:spPr/>
        <p:txBody>
          <a:bodyPr/>
          <a:lstStyle/>
          <a:p>
            <a:pPr>
              <a:defRPr/>
            </a:pPr>
            <a:fld id="{1C4652A9-703A-4B2A-93D3-3C686B744871}" type="slidenum">
              <a:rPr lang="en-GB" smtClean="0"/>
              <a:pPr>
                <a:defRPr/>
              </a:pPr>
              <a:t>7</a:t>
            </a:fld>
            <a:endParaRPr lang="en-GB"/>
          </a:p>
        </p:txBody>
      </p:sp>
    </p:spTree>
    <p:extLst>
      <p:ext uri="{BB962C8B-B14F-4D97-AF65-F5344CB8AC3E}">
        <p14:creationId xmlns:p14="http://schemas.microsoft.com/office/powerpoint/2010/main" val="1126688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HMPPS Colours">
      <a:dk1>
        <a:sysClr val="windowText" lastClr="000000"/>
      </a:dk1>
      <a:lt1>
        <a:sysClr val="window" lastClr="FFFFFF"/>
      </a:lt1>
      <a:dk2>
        <a:srgbClr val="7F4098"/>
      </a:dk2>
      <a:lt2>
        <a:srgbClr val="E7E6E6"/>
      </a:lt2>
      <a:accent1>
        <a:srgbClr val="7F4098"/>
      </a:accent1>
      <a:accent2>
        <a:srgbClr val="D0B9DA"/>
      </a:accent2>
      <a:accent3>
        <a:srgbClr val="F3EEF6"/>
      </a:accent3>
      <a:accent4>
        <a:srgbClr val="0096D7"/>
      </a:accent4>
      <a:accent5>
        <a:srgbClr val="A3D9F0"/>
      </a:accent5>
      <a:accent6>
        <a:srgbClr val="E8F5FB"/>
      </a:accent6>
      <a:hlink>
        <a:srgbClr val="0563C1"/>
      </a:hlink>
      <a:folHlink>
        <a:srgbClr val="954F72"/>
      </a:folHlink>
    </a:clrScheme>
    <a:fontScheme name="Arial Fonts">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3162_HMPPS_CAP_HMPPS-PowerPoint-Template-Standard-v1-300317.pot [Read-Only] [Compatibility Mode]" id="{5F803D52-C892-4AE5-9CBD-FA0CB22042FB}" vid="{5A17A315-6B3B-41EA-A70F-E9B448499E1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6-3162_HMPPS_CAP_HMPPS-PowerPoint-Template-Standard-v1-300317</Template>
  <TotalTime>1038</TotalTime>
  <Words>770</Words>
  <Application>Microsoft Office PowerPoint</Application>
  <PresentationFormat>On-screen Show (4:3)</PresentationFormat>
  <Paragraphs>62</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CARE EXPERIENCED PEOPLE – FAMILY AND VERY SIGNIFICANT OTHERS</vt:lpstr>
      <vt:lpstr>Why is this important? </vt:lpstr>
      <vt:lpstr>Family – what does that look like? Well it’s complicated…… </vt:lpstr>
      <vt:lpstr>Corporate Parents – the role of the local authority and personal advisors (PA)</vt:lpstr>
      <vt:lpstr>Visits and maintaining contact </vt:lpstr>
      <vt:lpstr>Other considerations </vt:lpstr>
      <vt:lpstr>PowerPoint Presentation</vt:lpstr>
    </vt:vector>
  </TitlesOfParts>
  <Manager>HMPPS</Manager>
  <Company>MOJ</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leavers</dc:title>
  <dc:subject>HMPPS PowerPoint Template</dc:subject>
  <dc:creator>Quirke, Jackie [HMPS]</dc:creator>
  <cp:lastModifiedBy>Lloyd, Timothy [NOMS]</cp:lastModifiedBy>
  <cp:revision>84</cp:revision>
  <cp:lastPrinted>2019-02-21T13:25:42Z</cp:lastPrinted>
  <dcterms:created xsi:type="dcterms:W3CDTF">2017-10-20T08:39:39Z</dcterms:created>
  <dcterms:modified xsi:type="dcterms:W3CDTF">2019-02-27T12:28:31Z</dcterms:modified>
</cp:coreProperties>
</file>