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8" r:id="rId2"/>
    <p:sldId id="279" r:id="rId3"/>
    <p:sldId id="280" r:id="rId4"/>
    <p:sldId id="257" r:id="rId5"/>
    <p:sldId id="261" r:id="rId6"/>
    <p:sldId id="266" r:id="rId7"/>
    <p:sldId id="264" r:id="rId8"/>
    <p:sldId id="263" r:id="rId9"/>
    <p:sldId id="262" r:id="rId10"/>
    <p:sldId id="265" r:id="rId11"/>
    <p:sldId id="267" r:id="rId12"/>
    <p:sldId id="287" r:id="rId13"/>
    <p:sldId id="294" r:id="rId14"/>
    <p:sldId id="293" r:id="rId15"/>
    <p:sldId id="295" r:id="rId16"/>
    <p:sldId id="298" r:id="rId17"/>
    <p:sldId id="297" r:id="rId18"/>
    <p:sldId id="296" r:id="rId19"/>
    <p:sldId id="299" r:id="rId20"/>
    <p:sldId id="300" r:id="rId21"/>
    <p:sldId id="301" r:id="rId22"/>
    <p:sldId id="269" r:id="rId23"/>
    <p:sldId id="270" r:id="rId24"/>
    <p:sldId id="272" r:id="rId25"/>
    <p:sldId id="274" r:id="rId26"/>
    <p:sldId id="277" r:id="rId27"/>
    <p:sldId id="275" r:id="rId28"/>
    <p:sldId id="26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2418C-69A8-435E-A15B-B54EC2A1555F}" type="doc">
      <dgm:prSet loTypeId="urn:microsoft.com/office/officeart/2005/8/layout/venn2" loCatId="relationship" qsTypeId="urn:microsoft.com/office/officeart/2005/8/quickstyle/3d9" qsCatId="3D" csTypeId="urn:microsoft.com/office/officeart/2005/8/colors/colorful5" csCatId="colorful" phldr="1"/>
      <dgm:spPr>
        <a:scene3d>
          <a:camera prst="perspectiveHeroicExtremeRightFacing"/>
          <a:lightRig rig="threePt" dir="t">
            <a:rot lat="0" lon="0" rev="0"/>
          </a:lightRig>
          <a:backdrop>
            <a:anchor x="0" y="0" z="-210000"/>
            <a:norm dx="0" dy="0" dz="914400"/>
            <a:up dx="0" dy="914400" dz="0"/>
          </a:backdrop>
        </a:scene3d>
      </dgm:spPr>
      <dgm:t>
        <a:bodyPr/>
        <a:lstStyle/>
        <a:p>
          <a:endParaRPr lang="en-GB"/>
        </a:p>
      </dgm:t>
    </dgm:pt>
    <dgm:pt modelId="{84F90027-353D-49AD-810B-6FE34AFABDA0}">
      <dgm:prSet phldrT="[Text]" custT="1"/>
      <dgm:spPr>
        <a:solidFill>
          <a:srgbClr val="FF0000"/>
        </a:solid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sp3d extrusionH="28000" prstMaterial="matte"/>
        </a:bodyPr>
        <a:lstStyle/>
        <a:p>
          <a:r>
            <a:rPr lang="en-GB" sz="3200" b="0" smtClean="0">
              <a:solidFill>
                <a:schemeClr val="tx1"/>
              </a:solidFill>
            </a:rPr>
            <a:t>6</a:t>
          </a:r>
          <a:endParaRPr lang="en-GB" sz="3200" b="0" dirty="0">
            <a:solidFill>
              <a:schemeClr val="tx1"/>
            </a:solidFill>
          </a:endParaRPr>
        </a:p>
      </dgm:t>
    </dgm:pt>
    <dgm:pt modelId="{09159A1A-F9C1-48C0-B48A-B5E7C4D70B01}" type="parTrans" cxnId="{AD5AF49D-F45C-4C48-B4D7-765A05F25B01}">
      <dgm:prSet/>
      <dgm:spPr/>
      <dgm:t>
        <a:bodyPr/>
        <a:lstStyle/>
        <a:p>
          <a:endParaRPr lang="en-GB"/>
        </a:p>
      </dgm:t>
    </dgm:pt>
    <dgm:pt modelId="{FF9E7C0F-4A3F-483E-AB3B-C0EC54EADAFC}" type="sibTrans" cxnId="{AD5AF49D-F45C-4C48-B4D7-765A05F25B01}">
      <dgm:prSet/>
      <dgm:spPr/>
      <dgm:t>
        <a:bodyPr/>
        <a:lstStyle/>
        <a:p>
          <a:endParaRPr lang="en-GB"/>
        </a:p>
      </dgm:t>
    </dgm:pt>
    <dgm:pt modelId="{87FEFD99-5FD5-40F7-95B0-31476EDA0320}">
      <dgm:prSet phldrT="[Text]" custT="1"/>
      <dgm:spPr>
        <a:solidFill>
          <a:schemeClr val="tx2">
            <a:lumMod val="60000"/>
            <a:lumOff val="40000"/>
          </a:schemeClr>
        </a:solid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sp3d extrusionH="28000" prstMaterial="matte"/>
        </a:bodyPr>
        <a:lstStyle/>
        <a:p>
          <a:r>
            <a:rPr lang="en-GB" sz="3200" b="0" smtClean="0">
              <a:solidFill>
                <a:schemeClr val="tx1"/>
              </a:solidFill>
            </a:rPr>
            <a:t>5</a:t>
          </a:r>
          <a:endParaRPr lang="en-GB" sz="3200" b="0" dirty="0">
            <a:solidFill>
              <a:schemeClr val="tx1"/>
            </a:solidFill>
          </a:endParaRPr>
        </a:p>
      </dgm:t>
    </dgm:pt>
    <dgm:pt modelId="{6DE4B00E-803C-468D-BBB8-B8099E6F34F5}" type="parTrans" cxnId="{3D10D3BE-36BD-41FC-A438-E144E1DDF9DD}">
      <dgm:prSet/>
      <dgm:spPr/>
      <dgm:t>
        <a:bodyPr/>
        <a:lstStyle/>
        <a:p>
          <a:endParaRPr lang="en-GB"/>
        </a:p>
      </dgm:t>
    </dgm:pt>
    <dgm:pt modelId="{85FB19A7-3350-4374-B9C6-9366F9CAA4AD}" type="sibTrans" cxnId="{3D10D3BE-36BD-41FC-A438-E144E1DDF9DD}">
      <dgm:prSet/>
      <dgm:spPr/>
      <dgm:t>
        <a:bodyPr/>
        <a:lstStyle/>
        <a:p>
          <a:endParaRPr lang="en-GB"/>
        </a:p>
      </dgm:t>
    </dgm:pt>
    <dgm:pt modelId="{79F652CE-9F43-462F-A21F-4D0FAE0E9087}">
      <dgm:prSet phldrT="[Text]" custT="1"/>
      <dgm:spPr>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sp3d extrusionH="28000" prstMaterial="matte"/>
        </a:bodyPr>
        <a:lstStyle/>
        <a:p>
          <a:r>
            <a:rPr lang="en-GB" sz="3200" b="0" smtClean="0">
              <a:solidFill>
                <a:schemeClr val="tx1"/>
              </a:solidFill>
            </a:rPr>
            <a:t>4</a:t>
          </a:r>
          <a:endParaRPr lang="en-GB" sz="3200" b="0" dirty="0">
            <a:solidFill>
              <a:schemeClr val="tx1"/>
            </a:solidFill>
          </a:endParaRPr>
        </a:p>
      </dgm:t>
    </dgm:pt>
    <dgm:pt modelId="{90E5F41B-3F45-49B7-A860-2085CD5D4B61}" type="parTrans" cxnId="{9BEB9717-0117-491B-A9FB-626B4455DF68}">
      <dgm:prSet/>
      <dgm:spPr/>
      <dgm:t>
        <a:bodyPr/>
        <a:lstStyle/>
        <a:p>
          <a:endParaRPr lang="en-GB"/>
        </a:p>
      </dgm:t>
    </dgm:pt>
    <dgm:pt modelId="{10118569-40AB-416A-B498-2670C3FA736B}" type="sibTrans" cxnId="{9BEB9717-0117-491B-A9FB-626B4455DF68}">
      <dgm:prSet/>
      <dgm:spPr/>
      <dgm:t>
        <a:bodyPr/>
        <a:lstStyle/>
        <a:p>
          <a:endParaRPr lang="en-GB"/>
        </a:p>
      </dgm:t>
    </dgm:pt>
    <dgm:pt modelId="{DE2603EE-1CA6-4D31-BE87-C37BF6A9E54C}">
      <dgm:prSet phldrT="[Text]" custT="1"/>
      <dgm:spPr>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sp3d extrusionH="28000" prstMaterial="matte"/>
        </a:bodyPr>
        <a:lstStyle/>
        <a:p>
          <a:r>
            <a:rPr lang="en-GB" sz="3200" b="0" smtClean="0">
              <a:solidFill>
                <a:schemeClr val="tx1"/>
              </a:solidFill>
            </a:rPr>
            <a:t>3</a:t>
          </a:r>
          <a:endParaRPr lang="en-GB" sz="3200" b="0" dirty="0">
            <a:solidFill>
              <a:schemeClr val="tx1"/>
            </a:solidFill>
          </a:endParaRPr>
        </a:p>
      </dgm:t>
    </dgm:pt>
    <dgm:pt modelId="{51457081-1890-4815-8A12-12A5B8A42708}" type="parTrans" cxnId="{060D7B22-F444-46B3-A121-39B86113B846}">
      <dgm:prSet/>
      <dgm:spPr/>
      <dgm:t>
        <a:bodyPr/>
        <a:lstStyle/>
        <a:p>
          <a:endParaRPr lang="en-GB"/>
        </a:p>
      </dgm:t>
    </dgm:pt>
    <dgm:pt modelId="{A9DFDD7F-3DC2-41E3-80DE-3B6982A8CE85}" type="sibTrans" cxnId="{060D7B22-F444-46B3-A121-39B86113B846}">
      <dgm:prSet/>
      <dgm:spPr/>
      <dgm:t>
        <a:bodyPr/>
        <a:lstStyle/>
        <a:p>
          <a:endParaRPr lang="en-GB"/>
        </a:p>
      </dgm:t>
    </dgm:pt>
    <dgm:pt modelId="{866FA86A-3826-4DC6-ADCF-153E90135964}">
      <dgm:prSet phldrT="[Text]" custT="1"/>
      <dgm:spPr>
        <a:solidFill>
          <a:srgbClr val="FFFF00"/>
        </a:solid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sp3d extrusionH="28000" prstMaterial="matte"/>
        </a:bodyPr>
        <a:lstStyle/>
        <a:p>
          <a:r>
            <a:rPr lang="en-GB" sz="3200" b="0" smtClean="0">
              <a:solidFill>
                <a:schemeClr val="tx1"/>
              </a:solidFill>
            </a:rPr>
            <a:t>1</a:t>
          </a:r>
          <a:endParaRPr lang="en-GB" sz="3200" b="0" dirty="0">
            <a:solidFill>
              <a:schemeClr val="tx1"/>
            </a:solidFill>
          </a:endParaRPr>
        </a:p>
      </dgm:t>
    </dgm:pt>
    <dgm:pt modelId="{1BF34D98-BEBF-4CF0-AEB6-D89FFCE764C3}" type="parTrans" cxnId="{DABF5573-E170-4145-B90A-33E09D0F61D2}">
      <dgm:prSet/>
      <dgm:spPr/>
      <dgm:t>
        <a:bodyPr/>
        <a:lstStyle/>
        <a:p>
          <a:endParaRPr lang="en-GB"/>
        </a:p>
      </dgm:t>
    </dgm:pt>
    <dgm:pt modelId="{3C833F40-ED39-4AC8-8262-D9CED2D1AEEC}" type="sibTrans" cxnId="{DABF5573-E170-4145-B90A-33E09D0F61D2}">
      <dgm:prSet/>
      <dgm:spPr/>
      <dgm:t>
        <a:bodyPr/>
        <a:lstStyle/>
        <a:p>
          <a:endParaRPr lang="en-GB"/>
        </a:p>
      </dgm:t>
    </dgm:pt>
    <dgm:pt modelId="{E153A2CB-C35A-49EB-911E-C51CEDB20C03}">
      <dgm:prSet phldrT="[Text]" custT="1"/>
      <dgm:spPr>
        <a:solidFill>
          <a:srgbClr val="FFC000"/>
        </a:solid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sp3d extrusionH="28000" prstMaterial="matte"/>
        </a:bodyPr>
        <a:lstStyle/>
        <a:p>
          <a:r>
            <a:rPr lang="en-GB" sz="3200" b="0" smtClean="0">
              <a:solidFill>
                <a:schemeClr val="tx1"/>
              </a:solidFill>
            </a:rPr>
            <a:t>2</a:t>
          </a:r>
          <a:endParaRPr lang="en-GB" sz="3200" b="0" dirty="0">
            <a:solidFill>
              <a:schemeClr val="tx1"/>
            </a:solidFill>
          </a:endParaRPr>
        </a:p>
      </dgm:t>
    </dgm:pt>
    <dgm:pt modelId="{300E515E-9559-48EF-82AB-74ADCA5DFCB6}" type="parTrans" cxnId="{4304C9ED-4466-4A6E-B063-E679382F438F}">
      <dgm:prSet/>
      <dgm:spPr/>
      <dgm:t>
        <a:bodyPr/>
        <a:lstStyle/>
        <a:p>
          <a:endParaRPr lang="en-GB"/>
        </a:p>
      </dgm:t>
    </dgm:pt>
    <dgm:pt modelId="{6DA1A0C4-666A-46A3-A0B0-5F51A8067A02}" type="sibTrans" cxnId="{4304C9ED-4466-4A6E-B063-E679382F438F}">
      <dgm:prSet/>
      <dgm:spPr/>
      <dgm:t>
        <a:bodyPr/>
        <a:lstStyle/>
        <a:p>
          <a:endParaRPr lang="en-GB"/>
        </a:p>
      </dgm:t>
    </dgm:pt>
    <dgm:pt modelId="{CE7AA7C3-AAF5-4932-856F-D3B2B0E21359}" type="pres">
      <dgm:prSet presAssocID="{BDD2418C-69A8-435E-A15B-B54EC2A1555F}" presName="Name0" presStyleCnt="0">
        <dgm:presLayoutVars>
          <dgm:chMax val="7"/>
          <dgm:resizeHandles val="exact"/>
        </dgm:presLayoutVars>
      </dgm:prSet>
      <dgm:spPr/>
      <dgm:t>
        <a:bodyPr/>
        <a:lstStyle/>
        <a:p>
          <a:endParaRPr lang="en-GB"/>
        </a:p>
      </dgm:t>
    </dgm:pt>
    <dgm:pt modelId="{37A8C5FE-9452-41B5-A9BA-27619B100713}" type="pres">
      <dgm:prSet presAssocID="{BDD2418C-69A8-435E-A15B-B54EC2A1555F}" presName="comp1" presStyleCnt="0"/>
      <dgm:spPr>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pt>
    <dgm:pt modelId="{2E393032-70A4-46D3-B5DA-258ED22C4E14}" type="pres">
      <dgm:prSet presAssocID="{BDD2418C-69A8-435E-A15B-B54EC2A1555F}" presName="circle1" presStyleLbl="node1" presStyleIdx="0" presStyleCnt="6"/>
      <dgm:spPr/>
      <dgm:t>
        <a:bodyPr/>
        <a:lstStyle/>
        <a:p>
          <a:endParaRPr lang="en-GB"/>
        </a:p>
      </dgm:t>
    </dgm:pt>
    <dgm:pt modelId="{42E4C68B-61CA-4F12-BC4E-E9B2BE48EE1A}" type="pres">
      <dgm:prSet presAssocID="{BDD2418C-69A8-435E-A15B-B54EC2A1555F}" presName="c1text" presStyleLbl="node1" presStyleIdx="0" presStyleCnt="6">
        <dgm:presLayoutVars>
          <dgm:bulletEnabled val="1"/>
        </dgm:presLayoutVars>
      </dgm:prSet>
      <dgm:spPr/>
      <dgm:t>
        <a:bodyPr/>
        <a:lstStyle/>
        <a:p>
          <a:endParaRPr lang="en-GB"/>
        </a:p>
      </dgm:t>
    </dgm:pt>
    <dgm:pt modelId="{5390F112-1BEC-40D0-9803-9909F5B8F1FA}" type="pres">
      <dgm:prSet presAssocID="{BDD2418C-69A8-435E-A15B-B54EC2A1555F}" presName="comp2" presStyleCnt="0"/>
      <dgm:spPr>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pt>
    <dgm:pt modelId="{B1267D34-C6BC-4D64-B9A0-ECE3C3C3426C}" type="pres">
      <dgm:prSet presAssocID="{BDD2418C-69A8-435E-A15B-B54EC2A1555F}" presName="circle2" presStyleLbl="node1" presStyleIdx="1" presStyleCnt="6"/>
      <dgm:spPr/>
      <dgm:t>
        <a:bodyPr/>
        <a:lstStyle/>
        <a:p>
          <a:endParaRPr lang="en-GB"/>
        </a:p>
      </dgm:t>
    </dgm:pt>
    <dgm:pt modelId="{03954ABD-B9E0-483F-AFF8-61053785DD68}" type="pres">
      <dgm:prSet presAssocID="{BDD2418C-69A8-435E-A15B-B54EC2A1555F}" presName="c2text" presStyleLbl="node1" presStyleIdx="1" presStyleCnt="6">
        <dgm:presLayoutVars>
          <dgm:bulletEnabled val="1"/>
        </dgm:presLayoutVars>
      </dgm:prSet>
      <dgm:spPr/>
      <dgm:t>
        <a:bodyPr/>
        <a:lstStyle/>
        <a:p>
          <a:endParaRPr lang="en-GB"/>
        </a:p>
      </dgm:t>
    </dgm:pt>
    <dgm:pt modelId="{0859EE5E-BA5C-440A-95CA-D575A3CE3751}" type="pres">
      <dgm:prSet presAssocID="{BDD2418C-69A8-435E-A15B-B54EC2A1555F}" presName="comp3" presStyleCnt="0"/>
      <dgm:spPr>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pt>
    <dgm:pt modelId="{94CDC683-D71B-4FA3-8DA7-4046DCA4CAAE}" type="pres">
      <dgm:prSet presAssocID="{BDD2418C-69A8-435E-A15B-B54EC2A1555F}" presName="circle3" presStyleLbl="node1" presStyleIdx="2" presStyleCnt="6"/>
      <dgm:spPr/>
      <dgm:t>
        <a:bodyPr/>
        <a:lstStyle/>
        <a:p>
          <a:endParaRPr lang="en-GB"/>
        </a:p>
      </dgm:t>
    </dgm:pt>
    <dgm:pt modelId="{A561B516-0613-4B5B-BFF3-0592490D7E8B}" type="pres">
      <dgm:prSet presAssocID="{BDD2418C-69A8-435E-A15B-B54EC2A1555F}" presName="c3text" presStyleLbl="node1" presStyleIdx="2" presStyleCnt="6">
        <dgm:presLayoutVars>
          <dgm:bulletEnabled val="1"/>
        </dgm:presLayoutVars>
      </dgm:prSet>
      <dgm:spPr/>
      <dgm:t>
        <a:bodyPr/>
        <a:lstStyle/>
        <a:p>
          <a:endParaRPr lang="en-GB"/>
        </a:p>
      </dgm:t>
    </dgm:pt>
    <dgm:pt modelId="{9B463A2B-C28D-4C7E-A73E-973DEF53300A}" type="pres">
      <dgm:prSet presAssocID="{BDD2418C-69A8-435E-A15B-B54EC2A1555F}" presName="comp4" presStyleCnt="0"/>
      <dgm:spPr>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pt>
    <dgm:pt modelId="{9105C83D-A234-43D9-B774-B12DEE0EA12C}" type="pres">
      <dgm:prSet presAssocID="{BDD2418C-69A8-435E-A15B-B54EC2A1555F}" presName="circle4" presStyleLbl="node1" presStyleIdx="3" presStyleCnt="6"/>
      <dgm:spPr/>
      <dgm:t>
        <a:bodyPr/>
        <a:lstStyle/>
        <a:p>
          <a:endParaRPr lang="en-GB"/>
        </a:p>
      </dgm:t>
    </dgm:pt>
    <dgm:pt modelId="{834ACD5C-2BBE-4FE7-A0D3-65EB419610EF}" type="pres">
      <dgm:prSet presAssocID="{BDD2418C-69A8-435E-A15B-B54EC2A1555F}" presName="c4text" presStyleLbl="node1" presStyleIdx="3" presStyleCnt="6">
        <dgm:presLayoutVars>
          <dgm:bulletEnabled val="1"/>
        </dgm:presLayoutVars>
      </dgm:prSet>
      <dgm:spPr/>
      <dgm:t>
        <a:bodyPr/>
        <a:lstStyle/>
        <a:p>
          <a:endParaRPr lang="en-GB"/>
        </a:p>
      </dgm:t>
    </dgm:pt>
    <dgm:pt modelId="{00F27CD1-70FF-4A7C-8330-9CCC7FC94E62}" type="pres">
      <dgm:prSet presAssocID="{BDD2418C-69A8-435E-A15B-B54EC2A1555F}" presName="comp5" presStyleCnt="0"/>
      <dgm:spPr>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pt>
    <dgm:pt modelId="{981BCA96-582C-480F-A7F5-D30A0D1E3236}" type="pres">
      <dgm:prSet presAssocID="{BDD2418C-69A8-435E-A15B-B54EC2A1555F}" presName="circle5" presStyleLbl="node1" presStyleIdx="4" presStyleCnt="6"/>
      <dgm:spPr/>
      <dgm:t>
        <a:bodyPr/>
        <a:lstStyle/>
        <a:p>
          <a:endParaRPr lang="en-GB"/>
        </a:p>
      </dgm:t>
    </dgm:pt>
    <dgm:pt modelId="{EAB0CD54-B704-4E68-BB1A-C50F5FC2E5ED}" type="pres">
      <dgm:prSet presAssocID="{BDD2418C-69A8-435E-A15B-B54EC2A1555F}" presName="c5text" presStyleLbl="node1" presStyleIdx="4" presStyleCnt="6">
        <dgm:presLayoutVars>
          <dgm:bulletEnabled val="1"/>
        </dgm:presLayoutVars>
      </dgm:prSet>
      <dgm:spPr/>
      <dgm:t>
        <a:bodyPr/>
        <a:lstStyle/>
        <a:p>
          <a:endParaRPr lang="en-GB"/>
        </a:p>
      </dgm:t>
    </dgm:pt>
    <dgm:pt modelId="{84376DED-EF96-4FC3-9C8B-E8BF12E1CCDF}" type="pres">
      <dgm:prSet presAssocID="{BDD2418C-69A8-435E-A15B-B54EC2A1555F}" presName="comp6" presStyleCnt="0"/>
      <dgm:spPr>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pt>
    <dgm:pt modelId="{D054F9A0-AEBD-49F7-9382-44EFDE852B8D}" type="pres">
      <dgm:prSet presAssocID="{BDD2418C-69A8-435E-A15B-B54EC2A1555F}" presName="circle6" presStyleLbl="node1" presStyleIdx="5" presStyleCnt="6"/>
      <dgm:spPr/>
      <dgm:t>
        <a:bodyPr/>
        <a:lstStyle/>
        <a:p>
          <a:endParaRPr lang="en-GB"/>
        </a:p>
      </dgm:t>
    </dgm:pt>
    <dgm:pt modelId="{0CC22BC3-7EB5-4FA7-8654-99A5048BF65D}" type="pres">
      <dgm:prSet presAssocID="{BDD2418C-69A8-435E-A15B-B54EC2A1555F}" presName="c6text" presStyleLbl="node1" presStyleIdx="5" presStyleCnt="6">
        <dgm:presLayoutVars>
          <dgm:bulletEnabled val="1"/>
        </dgm:presLayoutVars>
      </dgm:prSet>
      <dgm:spPr/>
      <dgm:t>
        <a:bodyPr/>
        <a:lstStyle/>
        <a:p>
          <a:endParaRPr lang="en-GB"/>
        </a:p>
      </dgm:t>
    </dgm:pt>
  </dgm:ptLst>
  <dgm:cxnLst>
    <dgm:cxn modelId="{4304C9ED-4466-4A6E-B063-E679382F438F}" srcId="{BDD2418C-69A8-435E-A15B-B54EC2A1555F}" destId="{E153A2CB-C35A-49EB-911E-C51CEDB20C03}" srcOrd="4" destOrd="0" parTransId="{300E515E-9559-48EF-82AB-74ADCA5DFCB6}" sibTransId="{6DA1A0C4-666A-46A3-A0B0-5F51A8067A02}"/>
    <dgm:cxn modelId="{060D7B22-F444-46B3-A121-39B86113B846}" srcId="{BDD2418C-69A8-435E-A15B-B54EC2A1555F}" destId="{DE2603EE-1CA6-4D31-BE87-C37BF6A9E54C}" srcOrd="3" destOrd="0" parTransId="{51457081-1890-4815-8A12-12A5B8A42708}" sibTransId="{A9DFDD7F-3DC2-41E3-80DE-3B6982A8CE85}"/>
    <dgm:cxn modelId="{E7331F80-7F25-444E-9CBD-332B25CCC275}" type="presOf" srcId="{DE2603EE-1CA6-4D31-BE87-C37BF6A9E54C}" destId="{9105C83D-A234-43D9-B774-B12DEE0EA12C}" srcOrd="0" destOrd="0" presId="urn:microsoft.com/office/officeart/2005/8/layout/venn2"/>
    <dgm:cxn modelId="{90D07B97-9D73-4401-BB25-C78BCD051EB8}" type="presOf" srcId="{866FA86A-3826-4DC6-ADCF-153E90135964}" destId="{D054F9A0-AEBD-49F7-9382-44EFDE852B8D}" srcOrd="0" destOrd="0" presId="urn:microsoft.com/office/officeart/2005/8/layout/venn2"/>
    <dgm:cxn modelId="{77E89FBA-BF73-4049-8C41-206E8DD37B96}" type="presOf" srcId="{87FEFD99-5FD5-40F7-95B0-31476EDA0320}" destId="{B1267D34-C6BC-4D64-B9A0-ECE3C3C3426C}" srcOrd="0" destOrd="0" presId="urn:microsoft.com/office/officeart/2005/8/layout/venn2"/>
    <dgm:cxn modelId="{3F08EE3E-5E5A-4AD3-A5DA-C77A542FFC04}" type="presOf" srcId="{84F90027-353D-49AD-810B-6FE34AFABDA0}" destId="{2E393032-70A4-46D3-B5DA-258ED22C4E14}" srcOrd="0" destOrd="0" presId="urn:microsoft.com/office/officeart/2005/8/layout/venn2"/>
    <dgm:cxn modelId="{AD5AF49D-F45C-4C48-B4D7-765A05F25B01}" srcId="{BDD2418C-69A8-435E-A15B-B54EC2A1555F}" destId="{84F90027-353D-49AD-810B-6FE34AFABDA0}" srcOrd="0" destOrd="0" parTransId="{09159A1A-F9C1-48C0-B48A-B5E7C4D70B01}" sibTransId="{FF9E7C0F-4A3F-483E-AB3B-C0EC54EADAFC}"/>
    <dgm:cxn modelId="{9BEB9717-0117-491B-A9FB-626B4455DF68}" srcId="{BDD2418C-69A8-435E-A15B-B54EC2A1555F}" destId="{79F652CE-9F43-462F-A21F-4D0FAE0E9087}" srcOrd="2" destOrd="0" parTransId="{90E5F41B-3F45-49B7-A860-2085CD5D4B61}" sibTransId="{10118569-40AB-416A-B498-2670C3FA736B}"/>
    <dgm:cxn modelId="{701EC19A-AB45-45FA-869A-80584FFD8F53}" type="presOf" srcId="{866FA86A-3826-4DC6-ADCF-153E90135964}" destId="{0CC22BC3-7EB5-4FA7-8654-99A5048BF65D}" srcOrd="1" destOrd="0" presId="urn:microsoft.com/office/officeart/2005/8/layout/venn2"/>
    <dgm:cxn modelId="{BFCB9C16-BFDF-41BA-9D1C-CCFD1F3229C3}" type="presOf" srcId="{79F652CE-9F43-462F-A21F-4D0FAE0E9087}" destId="{94CDC683-D71B-4FA3-8DA7-4046DCA4CAAE}" srcOrd="0" destOrd="0" presId="urn:microsoft.com/office/officeart/2005/8/layout/venn2"/>
    <dgm:cxn modelId="{9F5B98D1-B5EA-4D91-AFD4-DB4DA3D76782}" type="presOf" srcId="{E153A2CB-C35A-49EB-911E-C51CEDB20C03}" destId="{EAB0CD54-B704-4E68-BB1A-C50F5FC2E5ED}" srcOrd="1" destOrd="0" presId="urn:microsoft.com/office/officeart/2005/8/layout/venn2"/>
    <dgm:cxn modelId="{71FEF43D-1D4E-4A02-B877-E62477D45622}" type="presOf" srcId="{87FEFD99-5FD5-40F7-95B0-31476EDA0320}" destId="{03954ABD-B9E0-483F-AFF8-61053785DD68}" srcOrd="1" destOrd="0" presId="urn:microsoft.com/office/officeart/2005/8/layout/venn2"/>
    <dgm:cxn modelId="{0386ECA2-95D3-4584-ADC6-B6AC176273F6}" type="presOf" srcId="{79F652CE-9F43-462F-A21F-4D0FAE0E9087}" destId="{A561B516-0613-4B5B-BFF3-0592490D7E8B}" srcOrd="1" destOrd="0" presId="urn:microsoft.com/office/officeart/2005/8/layout/venn2"/>
    <dgm:cxn modelId="{E29D79F9-0CE9-40C9-98DC-A65FB12FEB50}" type="presOf" srcId="{DE2603EE-1CA6-4D31-BE87-C37BF6A9E54C}" destId="{834ACD5C-2BBE-4FE7-A0D3-65EB419610EF}" srcOrd="1" destOrd="0" presId="urn:microsoft.com/office/officeart/2005/8/layout/venn2"/>
    <dgm:cxn modelId="{3D10D3BE-36BD-41FC-A438-E144E1DDF9DD}" srcId="{BDD2418C-69A8-435E-A15B-B54EC2A1555F}" destId="{87FEFD99-5FD5-40F7-95B0-31476EDA0320}" srcOrd="1" destOrd="0" parTransId="{6DE4B00E-803C-468D-BBB8-B8099E6F34F5}" sibTransId="{85FB19A7-3350-4374-B9C6-9366F9CAA4AD}"/>
    <dgm:cxn modelId="{10688FA1-B287-4C0E-AA94-125DF7320120}" type="presOf" srcId="{E153A2CB-C35A-49EB-911E-C51CEDB20C03}" destId="{981BCA96-582C-480F-A7F5-D30A0D1E3236}" srcOrd="0" destOrd="0" presId="urn:microsoft.com/office/officeart/2005/8/layout/venn2"/>
    <dgm:cxn modelId="{CC18594C-C6EF-415D-B382-7191A2ECADD1}" type="presOf" srcId="{84F90027-353D-49AD-810B-6FE34AFABDA0}" destId="{42E4C68B-61CA-4F12-BC4E-E9B2BE48EE1A}" srcOrd="1" destOrd="0" presId="urn:microsoft.com/office/officeart/2005/8/layout/venn2"/>
    <dgm:cxn modelId="{DABF5573-E170-4145-B90A-33E09D0F61D2}" srcId="{BDD2418C-69A8-435E-A15B-B54EC2A1555F}" destId="{866FA86A-3826-4DC6-ADCF-153E90135964}" srcOrd="5" destOrd="0" parTransId="{1BF34D98-BEBF-4CF0-AEB6-D89FFCE764C3}" sibTransId="{3C833F40-ED39-4AC8-8262-D9CED2D1AEEC}"/>
    <dgm:cxn modelId="{E8A70A58-EE2D-4EF3-941A-E5ACD4162E58}" type="presOf" srcId="{BDD2418C-69A8-435E-A15B-B54EC2A1555F}" destId="{CE7AA7C3-AAF5-4932-856F-D3B2B0E21359}" srcOrd="0" destOrd="0" presId="urn:microsoft.com/office/officeart/2005/8/layout/venn2"/>
    <dgm:cxn modelId="{7013DB29-F94B-4091-B224-3D040DBF6642}" type="presParOf" srcId="{CE7AA7C3-AAF5-4932-856F-D3B2B0E21359}" destId="{37A8C5FE-9452-41B5-A9BA-27619B100713}" srcOrd="0" destOrd="0" presId="urn:microsoft.com/office/officeart/2005/8/layout/venn2"/>
    <dgm:cxn modelId="{902D898A-A813-47DD-9546-44813953DB78}" type="presParOf" srcId="{37A8C5FE-9452-41B5-A9BA-27619B100713}" destId="{2E393032-70A4-46D3-B5DA-258ED22C4E14}" srcOrd="0" destOrd="0" presId="urn:microsoft.com/office/officeart/2005/8/layout/venn2"/>
    <dgm:cxn modelId="{05A643CF-69FD-44FD-9C82-E26945FB1B28}" type="presParOf" srcId="{37A8C5FE-9452-41B5-A9BA-27619B100713}" destId="{42E4C68B-61CA-4F12-BC4E-E9B2BE48EE1A}" srcOrd="1" destOrd="0" presId="urn:microsoft.com/office/officeart/2005/8/layout/venn2"/>
    <dgm:cxn modelId="{FE5527D8-3A24-4EF7-B7BC-C7C64AD53015}" type="presParOf" srcId="{CE7AA7C3-AAF5-4932-856F-D3B2B0E21359}" destId="{5390F112-1BEC-40D0-9803-9909F5B8F1FA}" srcOrd="1" destOrd="0" presId="urn:microsoft.com/office/officeart/2005/8/layout/venn2"/>
    <dgm:cxn modelId="{101F8D91-D0F0-4F86-B2E2-80B9D5E34599}" type="presParOf" srcId="{5390F112-1BEC-40D0-9803-9909F5B8F1FA}" destId="{B1267D34-C6BC-4D64-B9A0-ECE3C3C3426C}" srcOrd="0" destOrd="0" presId="urn:microsoft.com/office/officeart/2005/8/layout/venn2"/>
    <dgm:cxn modelId="{0798425D-9759-442A-BCC2-0E4927131510}" type="presParOf" srcId="{5390F112-1BEC-40D0-9803-9909F5B8F1FA}" destId="{03954ABD-B9E0-483F-AFF8-61053785DD68}" srcOrd="1" destOrd="0" presId="urn:microsoft.com/office/officeart/2005/8/layout/venn2"/>
    <dgm:cxn modelId="{707972FD-9300-4B4A-9C47-692F19F018E0}" type="presParOf" srcId="{CE7AA7C3-AAF5-4932-856F-D3B2B0E21359}" destId="{0859EE5E-BA5C-440A-95CA-D575A3CE3751}" srcOrd="2" destOrd="0" presId="urn:microsoft.com/office/officeart/2005/8/layout/venn2"/>
    <dgm:cxn modelId="{2B92CEB9-F816-4EAA-AD66-DEB773F808EB}" type="presParOf" srcId="{0859EE5E-BA5C-440A-95CA-D575A3CE3751}" destId="{94CDC683-D71B-4FA3-8DA7-4046DCA4CAAE}" srcOrd="0" destOrd="0" presId="urn:microsoft.com/office/officeart/2005/8/layout/venn2"/>
    <dgm:cxn modelId="{AD32EA31-372E-4C08-AB09-D43AC122E30B}" type="presParOf" srcId="{0859EE5E-BA5C-440A-95CA-D575A3CE3751}" destId="{A561B516-0613-4B5B-BFF3-0592490D7E8B}" srcOrd="1" destOrd="0" presId="urn:microsoft.com/office/officeart/2005/8/layout/venn2"/>
    <dgm:cxn modelId="{FCE30286-A3FD-4239-AEE2-52931AB43965}" type="presParOf" srcId="{CE7AA7C3-AAF5-4932-856F-D3B2B0E21359}" destId="{9B463A2B-C28D-4C7E-A73E-973DEF53300A}" srcOrd="3" destOrd="0" presId="urn:microsoft.com/office/officeart/2005/8/layout/venn2"/>
    <dgm:cxn modelId="{2A0B29DF-C55B-412E-BC20-F7EB0A51F8AB}" type="presParOf" srcId="{9B463A2B-C28D-4C7E-A73E-973DEF53300A}" destId="{9105C83D-A234-43D9-B774-B12DEE0EA12C}" srcOrd="0" destOrd="0" presId="urn:microsoft.com/office/officeart/2005/8/layout/venn2"/>
    <dgm:cxn modelId="{DBB2F371-B2CB-4635-83FE-959C6975D284}" type="presParOf" srcId="{9B463A2B-C28D-4C7E-A73E-973DEF53300A}" destId="{834ACD5C-2BBE-4FE7-A0D3-65EB419610EF}" srcOrd="1" destOrd="0" presId="urn:microsoft.com/office/officeart/2005/8/layout/venn2"/>
    <dgm:cxn modelId="{3D8B2B4C-CFDF-4FEC-95C0-EB2F21166CBF}" type="presParOf" srcId="{CE7AA7C3-AAF5-4932-856F-D3B2B0E21359}" destId="{00F27CD1-70FF-4A7C-8330-9CCC7FC94E62}" srcOrd="4" destOrd="0" presId="urn:microsoft.com/office/officeart/2005/8/layout/venn2"/>
    <dgm:cxn modelId="{B7B51A10-CEF9-4319-89C0-BEC56095BD33}" type="presParOf" srcId="{00F27CD1-70FF-4A7C-8330-9CCC7FC94E62}" destId="{981BCA96-582C-480F-A7F5-D30A0D1E3236}" srcOrd="0" destOrd="0" presId="urn:microsoft.com/office/officeart/2005/8/layout/venn2"/>
    <dgm:cxn modelId="{EA4196CB-FA50-49ED-8F0B-001720EEAC27}" type="presParOf" srcId="{00F27CD1-70FF-4A7C-8330-9CCC7FC94E62}" destId="{EAB0CD54-B704-4E68-BB1A-C50F5FC2E5ED}" srcOrd="1" destOrd="0" presId="urn:microsoft.com/office/officeart/2005/8/layout/venn2"/>
    <dgm:cxn modelId="{7EA5E74B-2B26-42B6-94DB-7EF7D7536E0A}" type="presParOf" srcId="{CE7AA7C3-AAF5-4932-856F-D3B2B0E21359}" destId="{84376DED-EF96-4FC3-9C8B-E8BF12E1CCDF}" srcOrd="5" destOrd="0" presId="urn:microsoft.com/office/officeart/2005/8/layout/venn2"/>
    <dgm:cxn modelId="{FFB030C5-9C6C-42A8-A072-BBC30AE9305B}" type="presParOf" srcId="{84376DED-EF96-4FC3-9C8B-E8BF12E1CCDF}" destId="{D054F9A0-AEBD-49F7-9382-44EFDE852B8D}" srcOrd="0" destOrd="0" presId="urn:microsoft.com/office/officeart/2005/8/layout/venn2"/>
    <dgm:cxn modelId="{A0B83D8E-ED67-4E2B-A6F5-FC73A29B1ADA}" type="presParOf" srcId="{84376DED-EF96-4FC3-9C8B-E8BF12E1CCDF}" destId="{0CC22BC3-7EB5-4FA7-8654-99A5048BF65D}" srcOrd="1" destOrd="0" presId="urn:microsoft.com/office/officeart/2005/8/layout/ven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93032-70A4-46D3-B5DA-258ED22C4E14}">
      <dsp:nvSpPr>
        <dsp:cNvPr id="0" name=""/>
        <dsp:cNvSpPr/>
      </dsp:nvSpPr>
      <dsp:spPr>
        <a:xfrm>
          <a:off x="86858" y="0"/>
          <a:ext cx="4554131" cy="4554131"/>
        </a:xfrm>
        <a:prstGeom prst="ellipse">
          <a:avLst/>
        </a:prstGeom>
        <a:solidFill>
          <a:srgbClr val="FF0000"/>
        </a:solidFill>
        <a:ln w="34925">
          <a:solidFill>
            <a:srgbClr val="FFFFFF"/>
          </a:solidFill>
        </a:ln>
        <a:effectLst>
          <a:outerShdw blurRad="317500" dir="2700000" algn="ctr" rotWithShape="0">
            <a:srgbClr val="000000">
              <a:alpha val="43000"/>
            </a:srgbClr>
          </a:outerShdw>
        </a:effectLst>
        <a:scene3d>
          <a:camera prst="perspectiveHeroicExtremeRightFacing"/>
          <a:lightRig rig="threePt" dir="t">
            <a:rot lat="0" lon="0" rev="0"/>
          </a:lightRig>
          <a:backdrop>
            <a:anchor x="0" y="0" z="-210000"/>
            <a:norm dx="0" dy="0" dz="914400"/>
            <a:up dx="0" dy="914400" dz="0"/>
          </a:backdrop>
        </a:scene3d>
        <a:sp3d extrusionH="38100" prstMaterial="clear">
          <a:bevelT w="260350" h="50800" prst="softRound"/>
          <a:bevelB prst="softRound"/>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sp3d extrusionH="28000" prstMaterial="matte"/>
        </a:bodyPr>
        <a:lstStyle/>
        <a:p>
          <a:pPr lvl="0" algn="ctr" defTabSz="1422400">
            <a:lnSpc>
              <a:spcPct val="90000"/>
            </a:lnSpc>
            <a:spcBef>
              <a:spcPct val="0"/>
            </a:spcBef>
            <a:spcAft>
              <a:spcPct val="35000"/>
            </a:spcAft>
          </a:pPr>
          <a:r>
            <a:rPr lang="en-GB" sz="3200" b="0" kern="1200" smtClean="0">
              <a:solidFill>
                <a:schemeClr val="tx1"/>
              </a:solidFill>
            </a:rPr>
            <a:t>6</a:t>
          </a:r>
          <a:endParaRPr lang="en-GB" sz="3200" b="0" kern="1200" dirty="0">
            <a:solidFill>
              <a:schemeClr val="tx1"/>
            </a:solidFill>
          </a:endParaRPr>
        </a:p>
      </dsp:txBody>
      <dsp:txXfrm>
        <a:off x="1510024" y="227706"/>
        <a:ext cx="1707799" cy="455413"/>
      </dsp:txXfrm>
    </dsp:sp>
    <dsp:sp modelId="{B1267D34-C6BC-4D64-B9A0-ECE3C3C3426C}">
      <dsp:nvSpPr>
        <dsp:cNvPr id="0" name=""/>
        <dsp:cNvSpPr/>
      </dsp:nvSpPr>
      <dsp:spPr>
        <a:xfrm>
          <a:off x="428418" y="683119"/>
          <a:ext cx="3871011" cy="3871011"/>
        </a:xfrm>
        <a:prstGeom prst="ellipse">
          <a:avLst/>
        </a:prstGeom>
        <a:solidFill>
          <a:schemeClr val="tx2">
            <a:lumMod val="60000"/>
            <a:lumOff val="40000"/>
          </a:schemeClr>
        </a:solidFill>
        <a:ln w="34925">
          <a:solidFill>
            <a:srgbClr val="FFFFFF"/>
          </a:solidFill>
        </a:ln>
        <a:effectLst>
          <a:outerShdw blurRad="317500" dir="2700000" algn="ctr" rotWithShape="0">
            <a:srgbClr val="000000">
              <a:alpha val="43000"/>
            </a:srgbClr>
          </a:outerShdw>
        </a:effectLst>
        <a:scene3d>
          <a:camera prst="perspectiveHeroicExtremeRightFacing"/>
          <a:lightRig rig="threePt" dir="t">
            <a:rot lat="0" lon="0" rev="0"/>
          </a:lightRig>
          <a:backdrop>
            <a:anchor x="0" y="0" z="-210000"/>
            <a:norm dx="0" dy="0" dz="914400"/>
            <a:up dx="0" dy="914400" dz="0"/>
          </a:backdrop>
        </a:scene3d>
        <a:sp3d extrusionH="38100" prstMaterial="clear">
          <a:bevelT w="260350" h="50800" prst="softRound"/>
          <a:bevelB prst="softRound"/>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sp3d extrusionH="28000" prstMaterial="matte"/>
        </a:bodyPr>
        <a:lstStyle/>
        <a:p>
          <a:pPr lvl="0" algn="ctr" defTabSz="1422400">
            <a:lnSpc>
              <a:spcPct val="90000"/>
            </a:lnSpc>
            <a:spcBef>
              <a:spcPct val="0"/>
            </a:spcBef>
            <a:spcAft>
              <a:spcPct val="35000"/>
            </a:spcAft>
          </a:pPr>
          <a:r>
            <a:rPr lang="en-GB" sz="3200" b="0" kern="1200" smtClean="0">
              <a:solidFill>
                <a:schemeClr val="tx1"/>
              </a:solidFill>
            </a:rPr>
            <a:t>5</a:t>
          </a:r>
          <a:endParaRPr lang="en-GB" sz="3200" b="0" kern="1200" dirty="0">
            <a:solidFill>
              <a:schemeClr val="tx1"/>
            </a:solidFill>
          </a:endParaRPr>
        </a:p>
      </dsp:txBody>
      <dsp:txXfrm>
        <a:off x="1529237" y="905702"/>
        <a:ext cx="1669373" cy="445166"/>
      </dsp:txXfrm>
    </dsp:sp>
    <dsp:sp modelId="{94CDC683-D71B-4FA3-8DA7-4046DCA4CAAE}">
      <dsp:nvSpPr>
        <dsp:cNvPr id="0" name=""/>
        <dsp:cNvSpPr/>
      </dsp:nvSpPr>
      <dsp:spPr>
        <a:xfrm>
          <a:off x="769978" y="1366239"/>
          <a:ext cx="3187891" cy="3187891"/>
        </a:xfrm>
        <a:prstGeom prst="ellipse">
          <a:avLst/>
        </a:prstGeom>
        <a:solidFill>
          <a:schemeClr val="accent5">
            <a:hueOff val="-3973551"/>
            <a:satOff val="15924"/>
            <a:lumOff val="3451"/>
            <a:alphaOff val="0"/>
          </a:schemeClr>
        </a:solidFill>
        <a:ln w="34925">
          <a:solidFill>
            <a:srgbClr val="FFFFFF"/>
          </a:solidFill>
        </a:ln>
        <a:effectLst>
          <a:outerShdw blurRad="317500" dir="2700000" algn="ctr" rotWithShape="0">
            <a:srgbClr val="000000">
              <a:alpha val="43000"/>
            </a:srgbClr>
          </a:outerShdw>
        </a:effectLst>
        <a:scene3d>
          <a:camera prst="perspectiveHeroicExtremeRightFacing"/>
          <a:lightRig rig="threePt" dir="t">
            <a:rot lat="0" lon="0" rev="0"/>
          </a:lightRig>
          <a:backdrop>
            <a:anchor x="0" y="0" z="-210000"/>
            <a:norm dx="0" dy="0" dz="914400"/>
            <a:up dx="0" dy="914400" dz="0"/>
          </a:backdrop>
        </a:scene3d>
        <a:sp3d extrusionH="38100" prstMaterial="clear">
          <a:bevelT w="260350" h="50800" prst="softRound"/>
          <a:bevelB prst="softRound"/>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sp3d extrusionH="28000" prstMaterial="matte"/>
        </a:bodyPr>
        <a:lstStyle/>
        <a:p>
          <a:pPr lvl="0" algn="ctr" defTabSz="1422400">
            <a:lnSpc>
              <a:spcPct val="90000"/>
            </a:lnSpc>
            <a:spcBef>
              <a:spcPct val="0"/>
            </a:spcBef>
            <a:spcAft>
              <a:spcPct val="35000"/>
            </a:spcAft>
          </a:pPr>
          <a:r>
            <a:rPr lang="en-GB" sz="3200" b="0" kern="1200" smtClean="0">
              <a:solidFill>
                <a:schemeClr val="tx1"/>
              </a:solidFill>
            </a:rPr>
            <a:t>4</a:t>
          </a:r>
          <a:endParaRPr lang="en-GB" sz="3200" b="0" kern="1200" dirty="0">
            <a:solidFill>
              <a:schemeClr val="tx1"/>
            </a:solidFill>
          </a:endParaRPr>
        </a:p>
      </dsp:txBody>
      <dsp:txXfrm>
        <a:off x="1539057" y="1586203"/>
        <a:ext cx="1649733" cy="439929"/>
      </dsp:txXfrm>
    </dsp:sp>
    <dsp:sp modelId="{9105C83D-A234-43D9-B774-B12DEE0EA12C}">
      <dsp:nvSpPr>
        <dsp:cNvPr id="0" name=""/>
        <dsp:cNvSpPr/>
      </dsp:nvSpPr>
      <dsp:spPr>
        <a:xfrm>
          <a:off x="1111537" y="2049358"/>
          <a:ext cx="2504772" cy="2504772"/>
        </a:xfrm>
        <a:prstGeom prst="ellipse">
          <a:avLst/>
        </a:prstGeom>
        <a:solidFill>
          <a:schemeClr val="accent5">
            <a:hueOff val="-5960326"/>
            <a:satOff val="23887"/>
            <a:lumOff val="5177"/>
            <a:alphaOff val="0"/>
          </a:schemeClr>
        </a:solidFill>
        <a:ln w="34925">
          <a:solidFill>
            <a:srgbClr val="FFFFFF"/>
          </a:solidFill>
        </a:ln>
        <a:effectLst>
          <a:outerShdw blurRad="317500" dir="2700000" algn="ctr" rotWithShape="0">
            <a:srgbClr val="000000">
              <a:alpha val="43000"/>
            </a:srgbClr>
          </a:outerShdw>
        </a:effectLst>
        <a:scene3d>
          <a:camera prst="perspectiveHeroicExtremeRightFacing"/>
          <a:lightRig rig="threePt" dir="t">
            <a:rot lat="0" lon="0" rev="0"/>
          </a:lightRig>
          <a:backdrop>
            <a:anchor x="0" y="0" z="-210000"/>
            <a:norm dx="0" dy="0" dz="914400"/>
            <a:up dx="0" dy="914400" dz="0"/>
          </a:backdrop>
        </a:scene3d>
        <a:sp3d extrusionH="38100" prstMaterial="clear">
          <a:bevelT w="260350" h="50800" prst="softRound"/>
          <a:bevelB prst="softRound"/>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sp3d extrusionH="28000" prstMaterial="matte"/>
        </a:bodyPr>
        <a:lstStyle/>
        <a:p>
          <a:pPr lvl="0" algn="ctr" defTabSz="1422400">
            <a:lnSpc>
              <a:spcPct val="90000"/>
            </a:lnSpc>
            <a:spcBef>
              <a:spcPct val="0"/>
            </a:spcBef>
            <a:spcAft>
              <a:spcPct val="35000"/>
            </a:spcAft>
          </a:pPr>
          <a:r>
            <a:rPr lang="en-GB" sz="3200" b="0" kern="1200" smtClean="0">
              <a:solidFill>
                <a:schemeClr val="tx1"/>
              </a:solidFill>
            </a:rPr>
            <a:t>3</a:t>
          </a:r>
          <a:endParaRPr lang="en-GB" sz="3200" b="0" kern="1200" dirty="0">
            <a:solidFill>
              <a:schemeClr val="tx1"/>
            </a:solidFill>
          </a:endParaRPr>
        </a:p>
      </dsp:txBody>
      <dsp:txXfrm>
        <a:off x="1687635" y="2274788"/>
        <a:ext cx="1352576" cy="450858"/>
      </dsp:txXfrm>
    </dsp:sp>
    <dsp:sp modelId="{981BCA96-582C-480F-A7F5-D30A0D1E3236}">
      <dsp:nvSpPr>
        <dsp:cNvPr id="0" name=""/>
        <dsp:cNvSpPr/>
      </dsp:nvSpPr>
      <dsp:spPr>
        <a:xfrm>
          <a:off x="1453097" y="2732478"/>
          <a:ext cx="1821652" cy="1821652"/>
        </a:xfrm>
        <a:prstGeom prst="ellipse">
          <a:avLst/>
        </a:prstGeom>
        <a:solidFill>
          <a:srgbClr val="FFC000"/>
        </a:solidFill>
        <a:ln w="34925">
          <a:solidFill>
            <a:srgbClr val="FFFFFF"/>
          </a:solidFill>
        </a:ln>
        <a:effectLst>
          <a:outerShdw blurRad="317500" dir="2700000" algn="ctr" rotWithShape="0">
            <a:srgbClr val="000000">
              <a:alpha val="43000"/>
            </a:srgbClr>
          </a:outerShdw>
        </a:effectLst>
        <a:scene3d>
          <a:camera prst="perspectiveHeroicExtremeRightFacing"/>
          <a:lightRig rig="threePt" dir="t">
            <a:rot lat="0" lon="0" rev="0"/>
          </a:lightRig>
          <a:backdrop>
            <a:anchor x="0" y="0" z="-210000"/>
            <a:norm dx="0" dy="0" dz="914400"/>
            <a:up dx="0" dy="914400" dz="0"/>
          </a:backdrop>
        </a:scene3d>
        <a:sp3d extrusionH="38100" prstMaterial="clear">
          <a:bevelT w="260350" h="50800" prst="softRound"/>
          <a:bevelB prst="softRound"/>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sp3d extrusionH="28000" prstMaterial="matte"/>
        </a:bodyPr>
        <a:lstStyle/>
        <a:p>
          <a:pPr lvl="0" algn="ctr" defTabSz="1422400">
            <a:lnSpc>
              <a:spcPct val="90000"/>
            </a:lnSpc>
            <a:spcBef>
              <a:spcPct val="0"/>
            </a:spcBef>
            <a:spcAft>
              <a:spcPct val="35000"/>
            </a:spcAft>
          </a:pPr>
          <a:r>
            <a:rPr lang="en-GB" sz="3200" b="0" kern="1200" smtClean="0">
              <a:solidFill>
                <a:schemeClr val="tx1"/>
              </a:solidFill>
            </a:rPr>
            <a:t>2</a:t>
          </a:r>
          <a:endParaRPr lang="en-GB" sz="3200" b="0" kern="1200" dirty="0">
            <a:solidFill>
              <a:schemeClr val="tx1"/>
            </a:solidFill>
          </a:endParaRPr>
        </a:p>
      </dsp:txBody>
      <dsp:txXfrm>
        <a:off x="1771886" y="2960185"/>
        <a:ext cx="1184074" cy="455413"/>
      </dsp:txXfrm>
    </dsp:sp>
    <dsp:sp modelId="{D054F9A0-AEBD-49F7-9382-44EFDE852B8D}">
      <dsp:nvSpPr>
        <dsp:cNvPr id="0" name=""/>
        <dsp:cNvSpPr/>
      </dsp:nvSpPr>
      <dsp:spPr>
        <a:xfrm>
          <a:off x="1794657" y="3415598"/>
          <a:ext cx="1138532" cy="1138532"/>
        </a:xfrm>
        <a:prstGeom prst="ellipse">
          <a:avLst/>
        </a:prstGeom>
        <a:solidFill>
          <a:srgbClr val="FFFF00"/>
        </a:solidFill>
        <a:ln w="34925">
          <a:solidFill>
            <a:srgbClr val="FFFFFF"/>
          </a:solidFill>
        </a:ln>
        <a:effectLst>
          <a:outerShdw blurRad="317500" dir="2700000" algn="ctr" rotWithShape="0">
            <a:srgbClr val="000000">
              <a:alpha val="43000"/>
            </a:srgbClr>
          </a:outerShdw>
        </a:effectLst>
        <a:scene3d>
          <a:camera prst="perspectiveHeroicExtremeRightFacing"/>
          <a:lightRig rig="threePt" dir="t">
            <a:rot lat="0" lon="0" rev="0"/>
          </a:lightRig>
          <a:backdrop>
            <a:anchor x="0" y="0" z="-210000"/>
            <a:norm dx="0" dy="0" dz="914400"/>
            <a:up dx="0" dy="914400" dz="0"/>
          </a:backdrop>
        </a:scene3d>
        <a:sp3d extrusionH="38100" prstMaterial="clear">
          <a:bevelT w="260350" h="50800" prst="softRound"/>
          <a:bevelB prst="softRound"/>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sp3d extrusionH="28000" prstMaterial="matte"/>
        </a:bodyPr>
        <a:lstStyle/>
        <a:p>
          <a:pPr lvl="0" algn="ctr" defTabSz="1422400">
            <a:lnSpc>
              <a:spcPct val="90000"/>
            </a:lnSpc>
            <a:spcBef>
              <a:spcPct val="0"/>
            </a:spcBef>
            <a:spcAft>
              <a:spcPct val="35000"/>
            </a:spcAft>
          </a:pPr>
          <a:r>
            <a:rPr lang="en-GB" sz="3200" b="0" kern="1200" smtClean="0">
              <a:solidFill>
                <a:schemeClr val="tx1"/>
              </a:solidFill>
            </a:rPr>
            <a:t>1</a:t>
          </a:r>
          <a:endParaRPr lang="en-GB" sz="3200" b="0" kern="1200" dirty="0">
            <a:solidFill>
              <a:schemeClr val="tx1"/>
            </a:solidFill>
          </a:endParaRPr>
        </a:p>
      </dsp:txBody>
      <dsp:txXfrm>
        <a:off x="1961391" y="3700231"/>
        <a:ext cx="805064" cy="56926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E1409-CB9A-44A3-BDDE-FE20B28FADDE}" type="datetimeFigureOut">
              <a:rPr lang="en-GB" smtClean="0"/>
              <a:t>04/03/2019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54725-7935-4249-BDED-10B59EB26458}" type="slidenum">
              <a:rPr lang="en-GB" smtClean="0"/>
              <a:t>‹#›</a:t>
            </a:fld>
            <a:endParaRPr lang="en-GB"/>
          </a:p>
        </p:txBody>
      </p:sp>
    </p:spTree>
    <p:extLst>
      <p:ext uri="{BB962C8B-B14F-4D97-AF65-F5344CB8AC3E}">
        <p14:creationId xmlns:p14="http://schemas.microsoft.com/office/powerpoint/2010/main" val="2334580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239781-87BA-4290-BC02-66D251A62684}" type="slidenum">
              <a:rPr lang="en-GB" smtClean="0"/>
              <a:t>1</a:t>
            </a:fld>
            <a:endParaRPr lang="en-GB"/>
          </a:p>
        </p:txBody>
      </p:sp>
      <p:sp>
        <p:nvSpPr>
          <p:cNvPr id="5" name="Footer Placeholder 4"/>
          <p:cNvSpPr>
            <a:spLocks noGrp="1"/>
          </p:cNvSpPr>
          <p:nvPr>
            <p:ph type="ftr" sz="quarter" idx="11"/>
          </p:nvPr>
        </p:nvSpPr>
        <p:spPr/>
        <p:txBody>
          <a:bodyPr/>
          <a:lstStyle/>
          <a:p>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385902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12</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13</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14</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15</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16</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17</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18</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19</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20</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21</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2</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454725-7935-4249-BDED-10B59EB26458}" type="slidenum">
              <a:rPr lang="en-GB" smtClean="0"/>
              <a:t>23</a:t>
            </a:fld>
            <a:endParaRPr lang="en-GB"/>
          </a:p>
        </p:txBody>
      </p:sp>
    </p:spTree>
    <p:extLst>
      <p:ext uri="{BB962C8B-B14F-4D97-AF65-F5344CB8AC3E}">
        <p14:creationId xmlns:p14="http://schemas.microsoft.com/office/powerpoint/2010/main" val="75193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3</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5</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6</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7</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8</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9</a:t>
            </a:fld>
            <a:endParaRPr lang="en-GB"/>
          </a:p>
        </p:txBody>
      </p:sp>
    </p:spTree>
    <p:extLst>
      <p:ext uri="{BB962C8B-B14F-4D97-AF65-F5344CB8AC3E}">
        <p14:creationId xmlns:p14="http://schemas.microsoft.com/office/powerpoint/2010/main" val="32132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454725-7935-4249-BDED-10B59EB26458}" type="slidenum">
              <a:rPr lang="en-GB" smtClean="0"/>
              <a:t>10</a:t>
            </a:fld>
            <a:endParaRPr lang="en-GB"/>
          </a:p>
        </p:txBody>
      </p:sp>
    </p:spTree>
    <p:extLst>
      <p:ext uri="{BB962C8B-B14F-4D97-AF65-F5344CB8AC3E}">
        <p14:creationId xmlns:p14="http://schemas.microsoft.com/office/powerpoint/2010/main" val="32132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A1D7B7-22E1-4296-9B59-5AD4D638FE1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75979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F91634-0946-4F72-9737-328A28C91D38}" type="datetime1">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192817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F91634-0946-4F72-9737-328A28C91D38}" type="datetime1">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2195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F91634-0946-4F72-9737-328A28C91D38}" type="datetime1">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174465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91634-0946-4F72-9737-328A28C91D38}" type="datetime1">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7943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F91634-0946-4F72-9737-328A28C91D38}" type="datetime1">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269530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F91634-0946-4F72-9737-328A28C91D38}" type="datetime1">
              <a:rPr lang="en-GB" smtClean="0"/>
              <a:t>04/03/2019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88094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F91634-0946-4F72-9737-328A28C91D38}" type="datetime1">
              <a:rPr lang="en-GB" smtClean="0"/>
              <a:t>04/03/2019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347658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91634-0946-4F72-9737-328A28C91D38}" type="datetime1">
              <a:rPr lang="en-GB" smtClean="0"/>
              <a:t>04/03/2019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31800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91634-0946-4F72-9737-328A28C91D38}" type="datetime1">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417101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91634-0946-4F72-9737-328A28C91D38}" type="datetime1">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825507-4CDB-4579-B4CF-0A798D310F16}" type="slidenum">
              <a:rPr lang="en-GB" smtClean="0"/>
              <a:t>‹#›</a:t>
            </a:fld>
            <a:endParaRPr lang="en-GB"/>
          </a:p>
        </p:txBody>
      </p:sp>
    </p:spTree>
    <p:extLst>
      <p:ext uri="{BB962C8B-B14F-4D97-AF65-F5344CB8AC3E}">
        <p14:creationId xmlns:p14="http://schemas.microsoft.com/office/powerpoint/2010/main" val="420427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1D7B7-22E1-4296-9B59-5AD4D638FE15}" type="datetimeFigureOut">
              <a:rPr lang="en-GB" smtClean="0"/>
              <a:t>04/03/2019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25507-4CDB-4579-B4CF-0A798D310F16}" type="slidenum">
              <a:rPr lang="en-GB" smtClean="0"/>
              <a:t>‹#›</a:t>
            </a:fld>
            <a:endParaRPr lang="en-GB"/>
          </a:p>
        </p:txBody>
      </p:sp>
    </p:spTree>
    <p:extLst>
      <p:ext uri="{BB962C8B-B14F-4D97-AF65-F5344CB8AC3E}">
        <p14:creationId xmlns:p14="http://schemas.microsoft.com/office/powerpoint/2010/main" val="312854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cid:image001.jpg@01D4BD43.9AA59B7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http://www.osfci.org/endeavour/endeavour_image.gif" TargetMode="External"/><Relationship Id="rId10" Type="http://schemas.openxmlformats.org/officeDocument/2006/relationships/image" Target="../media/image5.png"/><Relationship Id="rId4" Type="http://schemas.openxmlformats.org/officeDocument/2006/relationships/image" Target="../media/image2.gif"/><Relationship Id="rId9" Type="http://schemas.openxmlformats.org/officeDocument/2006/relationships/image" Target="cid:image002.png@01D4BD43.9AA59B7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7.png"/><Relationship Id="rId26" Type="http://schemas.openxmlformats.org/officeDocument/2006/relationships/image" Target="../media/image35.jpeg"/><Relationship Id="rId39" Type="http://schemas.openxmlformats.org/officeDocument/2006/relationships/image" Target="../media/image48.png"/><Relationship Id="rId3" Type="http://schemas.openxmlformats.org/officeDocument/2006/relationships/image" Target="../media/image14.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6.png"/><Relationship Id="rId25" Type="http://schemas.openxmlformats.org/officeDocument/2006/relationships/image" Target="../media/image34.jpeg"/><Relationship Id="rId33" Type="http://schemas.openxmlformats.org/officeDocument/2006/relationships/image" Target="../media/image42.png"/><Relationship Id="rId38" Type="http://schemas.openxmlformats.org/officeDocument/2006/relationships/image" Target="../media/image47.jpeg"/><Relationship Id="rId2" Type="http://schemas.openxmlformats.org/officeDocument/2006/relationships/image" Target="../media/image13.png"/><Relationship Id="rId16" Type="http://schemas.openxmlformats.org/officeDocument/2006/relationships/image" Target="../media/image6.pn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jpeg"/><Relationship Id="rId5" Type="http://schemas.openxmlformats.org/officeDocument/2006/relationships/image" Target="../media/image16.png"/><Relationship Id="rId15" Type="http://schemas.openxmlformats.org/officeDocument/2006/relationships/image" Target="../media/image8.jpeg"/><Relationship Id="rId23" Type="http://schemas.openxmlformats.org/officeDocument/2006/relationships/image" Target="../media/image32.png"/><Relationship Id="rId28" Type="http://schemas.openxmlformats.org/officeDocument/2006/relationships/image" Target="../media/image37.jpeg"/><Relationship Id="rId36" Type="http://schemas.openxmlformats.org/officeDocument/2006/relationships/image" Target="../media/image45.jpeg"/><Relationship Id="rId10" Type="http://schemas.openxmlformats.org/officeDocument/2006/relationships/image" Target="../media/image21.png"/><Relationship Id="rId19" Type="http://schemas.openxmlformats.org/officeDocument/2006/relationships/image" Target="../media/image28.png"/><Relationship Id="rId31" Type="http://schemas.openxmlformats.org/officeDocument/2006/relationships/image" Target="../media/image40.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1.jpeg"/><Relationship Id="rId27" Type="http://schemas.openxmlformats.org/officeDocument/2006/relationships/image" Target="../media/image36.png"/><Relationship Id="rId30" Type="http://schemas.openxmlformats.org/officeDocument/2006/relationships/image" Target="../media/image39.jpeg"/><Relationship Id="rId35"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image" Target="../media/image63.png"/><Relationship Id="rId7" Type="http://schemas.openxmlformats.org/officeDocument/2006/relationships/image" Target="cid:image001.jpg@01CD9D5B.1A9687F0" TargetMode="External"/><Relationship Id="rId12" Type="http://schemas.openxmlformats.org/officeDocument/2006/relationships/image" Target="../media/image6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67.jpeg"/><Relationship Id="rId5" Type="http://schemas.openxmlformats.org/officeDocument/2006/relationships/image" Target="../media/image26.png"/><Relationship Id="rId10" Type="http://schemas.openxmlformats.org/officeDocument/2006/relationships/image" Target="../media/image66.jpeg"/><Relationship Id="rId4" Type="http://schemas.openxmlformats.org/officeDocument/2006/relationships/image" Target="../media/image6.png"/><Relationship Id="rId9" Type="http://schemas.openxmlformats.org/officeDocument/2006/relationships/image" Target="../media/image65.jpeg"/><Relationship Id="rId1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jpg@01CD9D5B.1A9687F0" TargetMode="External"/><Relationship Id="rId11" Type="http://schemas.openxmlformats.org/officeDocument/2006/relationships/image" Target="../media/image73.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jpg@01CD9D5B.1A9687F0" TargetMode="External"/><Relationship Id="rId11" Type="http://schemas.openxmlformats.org/officeDocument/2006/relationships/diagramData" Target="../diagrams/data1.xml"/><Relationship Id="rId5" Type="http://schemas.openxmlformats.org/officeDocument/2006/relationships/image" Target="../media/image8.jpeg"/><Relationship Id="rId15" Type="http://schemas.microsoft.com/office/2007/relationships/diagramDrawing" Target="../diagrams/drawing1.xml"/><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cid:image001.jpg@01CD9D5B.1A9687F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690880" cy="52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4"/>
          <p:cNvGrpSpPr>
            <a:grpSpLocks/>
          </p:cNvGrpSpPr>
          <p:nvPr/>
        </p:nvGrpSpPr>
        <p:grpSpPr bwMode="auto">
          <a:xfrm>
            <a:off x="7709689" y="261628"/>
            <a:ext cx="925717" cy="528857"/>
            <a:chOff x="1439" y="1095"/>
            <a:chExt cx="2176" cy="2505"/>
          </a:xfrm>
        </p:grpSpPr>
        <p:pic>
          <p:nvPicPr>
            <p:cNvPr id="16" name="Picture 5" descr="http://www.osfci.org/endeavour/endeavour_image.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653" y="1230"/>
              <a:ext cx="1752" cy="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6"/>
            <p:cNvSpPr>
              <a:spLocks noChangeArrowheads="1" noChangeShapeType="1" noTextEdit="1"/>
            </p:cNvSpPr>
            <p:nvPr/>
          </p:nvSpPr>
          <p:spPr bwMode="auto">
            <a:xfrm>
              <a:off x="1439" y="1095"/>
              <a:ext cx="2176" cy="1650"/>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800000"/>
                </a:avLst>
              </a:prstTxWarp>
            </a:bodyPr>
            <a:lstStyle/>
            <a:p>
              <a:pPr algn="ctr" rtl="0">
                <a:buNone/>
              </a:pPr>
              <a:r>
                <a:rPr lang="en-GB" sz="1600" b="1" kern="10" spc="0" smtClean="0">
                  <a:ln w="9525">
                    <a:solidFill>
                      <a:srgbClr val="000000"/>
                    </a:solidFill>
                    <a:round/>
                    <a:headEnd/>
                    <a:tailEnd/>
                  </a:ln>
                  <a:solidFill>
                    <a:srgbClr val="000000"/>
                  </a:solidFill>
                  <a:effectLst/>
                  <a:latin typeface="ITC Zapf Chancery"/>
                </a:rPr>
                <a:t>Unit Endeavour</a:t>
              </a:r>
              <a:endParaRPr lang="en-GB" sz="1600" b="1" kern="10" spc="0">
                <a:ln w="9525">
                  <a:solidFill>
                    <a:srgbClr val="000000"/>
                  </a:solidFill>
                  <a:round/>
                  <a:headEnd/>
                  <a:tailEnd/>
                </a:ln>
                <a:solidFill>
                  <a:srgbClr val="000000"/>
                </a:solidFill>
                <a:effectLst/>
                <a:latin typeface="ITC Zapf Chancery"/>
              </a:endParaRPr>
            </a:p>
          </p:txBody>
        </p:sp>
      </p:grpSp>
      <p:pic>
        <p:nvPicPr>
          <p:cNvPr id="18" name="Picture 17" descr="~1851709"/>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4394" y="6238875"/>
            <a:ext cx="2190750" cy="619125"/>
          </a:xfrm>
          <a:prstGeom prst="rect">
            <a:avLst/>
          </a:prstGeom>
          <a:noFill/>
          <a:ln>
            <a:noFill/>
          </a:ln>
        </p:spPr>
      </p:pic>
      <p:pic>
        <p:nvPicPr>
          <p:cNvPr id="19" name="Picture 18" descr="HMPPS_BLK_DUAL_AW_In wales"/>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800729" y="6005752"/>
            <a:ext cx="1299624" cy="762678"/>
          </a:xfrm>
          <a:prstGeom prst="rect">
            <a:avLst/>
          </a:prstGeom>
          <a:noFill/>
          <a:ln>
            <a:noFill/>
          </a:ln>
        </p:spPr>
      </p:pic>
      <p:pic>
        <p:nvPicPr>
          <p:cNvPr id="614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7584" y="1772816"/>
            <a:ext cx="7056784" cy="423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3609" y="340900"/>
            <a:ext cx="6552728" cy="1200329"/>
          </a:xfrm>
          <a:prstGeom prst="rect">
            <a:avLst/>
          </a:prstGeom>
          <a:noFill/>
        </p:spPr>
        <p:txBody>
          <a:bodyPr wrap="square" rtlCol="0">
            <a:spAutoFit/>
          </a:bodyPr>
          <a:lstStyle/>
          <a:p>
            <a:pPr algn="ctr"/>
            <a:r>
              <a:rPr lang="en-GB" sz="3600" b="1" dirty="0" smtClean="0">
                <a:solidFill>
                  <a:srgbClr val="7030A0"/>
                </a:solidFill>
              </a:rPr>
              <a:t>Community Partnerships :</a:t>
            </a:r>
          </a:p>
          <a:p>
            <a:pPr algn="ctr"/>
            <a:r>
              <a:rPr lang="en-GB" sz="3600" b="1" dirty="0" smtClean="0">
                <a:solidFill>
                  <a:srgbClr val="00B050"/>
                </a:solidFill>
              </a:rPr>
              <a:t>Bringing the outside inside…</a:t>
            </a:r>
            <a:endParaRPr lang="en-GB" sz="3600" b="1" dirty="0">
              <a:solidFill>
                <a:srgbClr val="00B050"/>
              </a:solidFill>
            </a:endParaRPr>
          </a:p>
        </p:txBody>
      </p:sp>
    </p:spTree>
    <p:extLst>
      <p:ext uri="{BB962C8B-B14F-4D97-AF65-F5344CB8AC3E}">
        <p14:creationId xmlns:p14="http://schemas.microsoft.com/office/powerpoint/2010/main" val="3387679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5078313"/>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smtClean="0"/>
              <a:t>A successful and sustained attack on steps 1 – 5 will largely negate this barrier.</a:t>
            </a:r>
          </a:p>
          <a:p>
            <a:endParaRPr lang="en-GB" sz="2000" b="1" dirty="0" smtClean="0"/>
          </a:p>
          <a:p>
            <a:pPr marL="285750" indent="-285750">
              <a:buFont typeface="Wingdings" panose="05000000000000000000" pitchFamily="2" charset="2"/>
              <a:buChar char="ü"/>
            </a:pPr>
            <a:r>
              <a:rPr lang="en-GB" sz="2000" b="1" dirty="0" smtClean="0">
                <a:solidFill>
                  <a:schemeClr val="accent1"/>
                </a:solidFill>
              </a:rPr>
              <a:t>In so doing, you will develop stakeholder engagement that is specific to the needs of your establishment.</a:t>
            </a:r>
          </a:p>
          <a:p>
            <a:pPr marL="285750" indent="-285750">
              <a:buFont typeface="Wingdings" panose="05000000000000000000" pitchFamily="2" charset="2"/>
              <a:buChar char="ü"/>
            </a:pPr>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As the stakeholder engagement process embeds and grows… protect it jealously!</a:t>
            </a:r>
          </a:p>
          <a:p>
            <a:pPr marL="285750" indent="-285750">
              <a:buFont typeface="Wingdings" panose="05000000000000000000" pitchFamily="2" charset="2"/>
              <a:buChar char="ü"/>
            </a:pPr>
            <a:endParaRPr lang="en-GB" sz="2000" b="1" dirty="0" smtClean="0"/>
          </a:p>
          <a:p>
            <a:pPr marL="285750" indent="-285750">
              <a:buFont typeface="Wingdings" panose="05000000000000000000" pitchFamily="2" charset="2"/>
              <a:buChar char="ü"/>
            </a:pPr>
            <a:r>
              <a:rPr lang="en-GB" sz="2000" b="1" dirty="0" smtClean="0">
                <a:solidFill>
                  <a:schemeClr val="accent1"/>
                </a:solidFill>
              </a:rPr>
              <a:t>Promote and celebrate partnership successes using approved media platforms.</a:t>
            </a:r>
          </a:p>
          <a:p>
            <a:pPr marL="285750" indent="-285750">
              <a:buFont typeface="Wingdings" panose="05000000000000000000" pitchFamily="2" charset="2"/>
              <a:buChar char="ü"/>
            </a:pPr>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Once the cultural Rubicon is crossed… don’t relax!</a:t>
            </a:r>
          </a:p>
          <a:p>
            <a:pPr algn="r"/>
            <a:endParaRPr lang="en-GB" sz="1600" b="1" i="1" dirty="0"/>
          </a:p>
          <a:p>
            <a:pPr algn="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40011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6. Inexperience of Stakeholder Engagement : suggestions…</a:t>
            </a:r>
            <a:endParaRPr lang="en-GB" sz="2000" b="1" dirty="0">
              <a:solidFill>
                <a:srgbClr val="FF0000"/>
              </a:solidFill>
            </a:endParaRPr>
          </a:p>
        </p:txBody>
      </p:sp>
    </p:spTree>
    <p:extLst>
      <p:ext uri="{BB962C8B-B14F-4D97-AF65-F5344CB8AC3E}">
        <p14:creationId xmlns:p14="http://schemas.microsoft.com/office/powerpoint/2010/main" val="1301589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228600"/>
            <a:ext cx="8359775" cy="824136"/>
          </a:xfrm>
        </p:spPr>
        <p:txBody>
          <a:bodyPr>
            <a:normAutofit fontScale="90000"/>
          </a:bodyPr>
          <a:lstStyle/>
          <a:p>
            <a:r>
              <a:rPr lang="en-GB" altLang="en-US" sz="3200" dirty="0" smtClean="0"/>
              <a:t>The HMP Parc FASO strategy is supported by 147+</a:t>
            </a:r>
            <a:r>
              <a:rPr lang="en-GB" altLang="en-US" sz="3200" dirty="0" smtClean="0">
                <a:solidFill>
                  <a:srgbClr val="00B050"/>
                </a:solidFill>
              </a:rPr>
              <a:t> </a:t>
            </a:r>
            <a:r>
              <a:rPr lang="en-GB" altLang="en-US" sz="3200" dirty="0" smtClean="0"/>
              <a:t>partners …</a:t>
            </a:r>
            <a:r>
              <a:rPr lang="en-GB" altLang="en-US" sz="2400" b="1" dirty="0" smtClean="0">
                <a:solidFill>
                  <a:srgbClr val="FF0000"/>
                </a:solidFill>
              </a:rPr>
              <a:t/>
            </a:r>
            <a:br>
              <a:rPr lang="en-GB" altLang="en-US" sz="2400" b="1" dirty="0" smtClean="0">
                <a:solidFill>
                  <a:srgbClr val="FF0000"/>
                </a:solidFill>
              </a:rPr>
            </a:br>
            <a:endParaRPr lang="en-GB" altLang="en-US" sz="2400" dirty="0" smtClean="0"/>
          </a:p>
        </p:txBody>
      </p:sp>
      <p:pic>
        <p:nvPicPr>
          <p:cNvPr id="30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1447" y="1516858"/>
            <a:ext cx="988700" cy="7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4890" y="1483919"/>
            <a:ext cx="1219200" cy="84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6684" y="4408923"/>
            <a:ext cx="1454372" cy="86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88" y="5371162"/>
            <a:ext cx="2305050" cy="70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74626" y="904645"/>
            <a:ext cx="904208" cy="8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7134" y="6061425"/>
            <a:ext cx="9779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2184" y="428678"/>
            <a:ext cx="149270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1678" y="4302236"/>
            <a:ext cx="12303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10878" y="2897495"/>
            <a:ext cx="20831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66023" y="4925495"/>
            <a:ext cx="1962374" cy="6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77721" y="3729373"/>
            <a:ext cx="1847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91145" y="2339445"/>
            <a:ext cx="18145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6782" y="5312150"/>
            <a:ext cx="2206625" cy="7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49715" y="6038667"/>
            <a:ext cx="1278682" cy="73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69782" y="881748"/>
            <a:ext cx="1248568" cy="637877"/>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94"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34712" y="674011"/>
            <a:ext cx="1162843" cy="93610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95" name="Picture 17"/>
          <p:cNvPicPr>
            <a:picLocks noChangeAspect="1" noChangeArrowheads="1"/>
          </p:cNvPicPr>
          <p:nvPr/>
        </p:nvPicPr>
        <p:blipFill>
          <a:blip r:embed="rId18">
            <a:extLst>
              <a:ext uri="{28A0092B-C50C-407E-A947-70E740481C1C}">
                <a14:useLocalDpi xmlns:a14="http://schemas.microsoft.com/office/drawing/2010/main" val="0"/>
              </a:ext>
            </a:extLst>
          </a:blip>
          <a:srcRect l="50276" t="52560" r="-2287"/>
          <a:stretch>
            <a:fillRect/>
          </a:stretch>
        </p:blipFill>
        <p:spPr bwMode="auto">
          <a:xfrm>
            <a:off x="6676970" y="6021874"/>
            <a:ext cx="1112948" cy="76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58355" y="518131"/>
            <a:ext cx="1008112" cy="7571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97"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08493" y="537232"/>
            <a:ext cx="1093986" cy="82373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98"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4018" y="4555775"/>
            <a:ext cx="957127" cy="68092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99" name="Picture 1" descr="Description: SWPCC RGB.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920" y="3803779"/>
            <a:ext cx="16430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3" descr="C:\Users\maryco\Pictures\NL_Logo_highres-300x197.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20514" y="5157192"/>
            <a:ext cx="1206216" cy="73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4" descr="C:\Users\maryco\Pictures\issa-new-logo-e136122550037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8279" y="5272522"/>
            <a:ext cx="1963737" cy="58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6" descr="http://ts1.mm.bing.net/th?id=JN.vTL5mojDcKap8VFSVg%2b3wQ&amp;w=220&amp;h=94&amp;c=7&amp;rs=1&amp;qlt=90&amp;o=4&amp;pid=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2967" y="2897495"/>
            <a:ext cx="1472605" cy="78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5" descr="http://ts2.mm.bing.net/th?id=JN.aiwPrmco4Nw3SS145g8ZOw&amp;w=221&amp;h=55&amp;c=7&amp;rs=1&amp;qlt=90&amp;o=4&amp;pid=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10878" y="4395986"/>
            <a:ext cx="2277269" cy="7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38" descr="C:\Users\maryco\Desktop\logo_login.bmp"/>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46704" y="3716064"/>
            <a:ext cx="25987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C:\Users\maryco\AppData\Local\Microsoft\Windows\Temporary Internet Files\Content.Outlook\AVKCO7HM\Badge.jpg"/>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455686" y="6079782"/>
            <a:ext cx="1271985" cy="648337"/>
          </a:xfrm>
          <a:prstGeom prst="rect">
            <a:avLst/>
          </a:prstGeom>
          <a:noFill/>
          <a:ln>
            <a:noFill/>
          </a:ln>
        </p:spPr>
      </p:pic>
      <p:pic>
        <p:nvPicPr>
          <p:cNvPr id="41"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677721" y="6111455"/>
            <a:ext cx="1454119" cy="67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1"/>
          <p:cNvPicPr>
            <a:picLocks noChangeAspect="1" noChangeArrowheads="1"/>
          </p:cNvPicPr>
          <p:nvPr/>
        </p:nvPicPr>
        <p:blipFill>
          <a:blip r:embed="rId30" cstate="print">
            <a:extLst>
              <a:ext uri="{28A0092B-C50C-407E-A947-70E740481C1C}">
                <a14:useLocalDpi xmlns:a14="http://schemas.microsoft.com/office/drawing/2010/main" val="0"/>
              </a:ext>
            </a:extLst>
          </a:blip>
          <a:srcRect l="31754" r="32259" b="85818"/>
          <a:stretch>
            <a:fillRect/>
          </a:stretch>
        </p:blipFill>
        <p:spPr bwMode="auto">
          <a:xfrm>
            <a:off x="7066023" y="1483918"/>
            <a:ext cx="2037355" cy="6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GBPRCFAP001\Departments\IWW\Logos\IiF_logo01.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708991" y="465139"/>
            <a:ext cx="1064416" cy="10506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7"/>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629612" y="2179431"/>
            <a:ext cx="1490855" cy="70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http://www.e-zu.co.uk/wp-content/uploads/2013/04/southwalesfire.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31840" y="5923125"/>
            <a:ext cx="2520280" cy="8629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nspcc"/>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505366" y="3568149"/>
            <a:ext cx="2586312" cy="73408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Image result for unilink"/>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41442" y="2262924"/>
            <a:ext cx="1981200" cy="438150"/>
          </a:xfrm>
          <a:prstGeom prst="rect">
            <a:avLst/>
          </a:prstGeom>
          <a:noFill/>
          <a:ln>
            <a:noFill/>
          </a:ln>
        </p:spPr>
      </p:pic>
      <p:pic>
        <p:nvPicPr>
          <p:cNvPr id="48" name="Picture 47" descr="Image result for bridge fm"/>
          <p:cNvPicPr/>
          <p:nvPr/>
        </p:nvPicPr>
        <p:blipFill>
          <a:blip r:embed="rId36">
            <a:extLst>
              <a:ext uri="{28A0092B-C50C-407E-A947-70E740481C1C}">
                <a14:useLocalDpi xmlns:a14="http://schemas.microsoft.com/office/drawing/2010/main" val="0"/>
              </a:ext>
            </a:extLst>
          </a:blip>
          <a:srcRect/>
          <a:stretch>
            <a:fillRect/>
          </a:stretch>
        </p:blipFill>
        <p:spPr bwMode="auto">
          <a:xfrm>
            <a:off x="7494872" y="4302237"/>
            <a:ext cx="1533525" cy="733425"/>
          </a:xfrm>
          <a:prstGeom prst="rect">
            <a:avLst/>
          </a:prstGeom>
          <a:noFill/>
          <a:ln>
            <a:noFill/>
          </a:ln>
        </p:spPr>
      </p:pic>
      <p:pic>
        <p:nvPicPr>
          <p:cNvPr id="49" name="Picture 2" descr="\\GBPRCFAP001\Users\Corina\Backup\CorinA\HMPPS logo.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03156" y="1245248"/>
            <a:ext cx="1570258" cy="6954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rotary international logo"/>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696684" y="2701074"/>
            <a:ext cx="952071" cy="95207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incc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incc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incci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Image result for inccip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52" name="Picture 12" descr="Image result for children of prisoners europ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8403" y="2123745"/>
            <a:ext cx="1148355" cy="15294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6" descr="Image result for prisoners families conferen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8" descr="Image result for prisoners families conferenc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59" name="sigimg1" descr="image00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022642" y="2653021"/>
            <a:ext cx="2235365" cy="10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1" descr="Image result for lemos and cran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10508" y="1562338"/>
            <a:ext cx="2743563" cy="61261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USW logo Raspberry Screen.jpg"/>
          <p:cNvPicPr/>
          <p:nvPr/>
        </p:nvPicPr>
        <p:blipFill>
          <a:blip r:embed="rId42" cstate="print">
            <a:extLst>
              <a:ext uri="{28A0092B-C50C-407E-A947-70E740481C1C}">
                <a14:useLocalDpi xmlns:a14="http://schemas.microsoft.com/office/drawing/2010/main" val="0"/>
              </a:ext>
            </a:extLst>
          </a:blip>
          <a:stretch>
            <a:fillRect/>
          </a:stretch>
        </p:blipFill>
        <p:spPr>
          <a:xfrm>
            <a:off x="6284467" y="2166276"/>
            <a:ext cx="1147776" cy="933405"/>
          </a:xfrm>
          <a:prstGeom prst="rect">
            <a:avLst/>
          </a:prstGeom>
        </p:spPr>
      </p:pic>
    </p:spTree>
    <p:extLst>
      <p:ext uri="{BB962C8B-B14F-4D97-AF65-F5344CB8AC3E}">
        <p14:creationId xmlns:p14="http://schemas.microsoft.com/office/powerpoint/2010/main" val="279710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4955203"/>
          </a:xfrm>
          <a:prstGeom prst="rect">
            <a:avLst/>
          </a:prstGeom>
          <a:noFill/>
        </p:spPr>
        <p:txBody>
          <a:bodyPr wrap="square" rtlCol="0">
            <a:spAutoFit/>
          </a:bodyPr>
          <a:lstStyle/>
          <a:p>
            <a:pPr algn="r"/>
            <a:endParaRPr lang="en-GB" sz="1600" b="1" i="1" dirty="0" smtClean="0"/>
          </a:p>
          <a:p>
            <a:pPr algn="r"/>
            <a:endParaRPr lang="en-GB" sz="1600" b="1" i="1" dirty="0"/>
          </a:p>
          <a:p>
            <a:r>
              <a:rPr lang="en-GB" sz="2800" b="1" i="1" dirty="0" smtClean="0">
                <a:solidFill>
                  <a:srgbClr val="7030A0"/>
                </a:solidFill>
              </a:rPr>
              <a:t>Safe Ground UK: Charlotte Weinberg CEO</a:t>
            </a:r>
          </a:p>
          <a:p>
            <a:r>
              <a:rPr lang="en-GB" sz="2800" dirty="0"/>
              <a:t/>
            </a:r>
            <a:br>
              <a:rPr lang="en-GB" sz="2800" dirty="0"/>
            </a:br>
            <a:r>
              <a:rPr lang="en-GB" sz="2800" dirty="0" smtClean="0"/>
              <a:t>“Be </a:t>
            </a:r>
            <a:r>
              <a:rPr lang="en-GB" sz="2800" dirty="0"/>
              <a:t>honest and set up a relationship of clear trust and direct communication. Manage expectations from the get go and be very wary of people who promise what seems impossible- question it and trust your gut. Be open and request feedback, take it and use it to inform your own development. Be curious and demand excellence</a:t>
            </a:r>
            <a:r>
              <a:rPr lang="en-GB" sz="2800" dirty="0" smtClean="0"/>
              <a:t>.”</a:t>
            </a:r>
            <a:endParaRPr lang="en-GB" sz="2800" b="1" i="1" dirty="0" smtClean="0"/>
          </a:p>
          <a:p>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1077218"/>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3200" b="1" dirty="0" smtClean="0">
                <a:solidFill>
                  <a:srgbClr val="FF0000"/>
                </a:solidFill>
              </a:rPr>
              <a:t>What advice would you give a prison trying to develop community partnerships?</a:t>
            </a:r>
            <a:endParaRPr lang="en-GB" sz="3200" b="1" dirty="0">
              <a:solidFill>
                <a:srgbClr val="FF0000"/>
              </a:solidFill>
            </a:endParaRPr>
          </a:p>
        </p:txBody>
      </p:sp>
    </p:spTree>
    <p:extLst>
      <p:ext uri="{BB962C8B-B14F-4D97-AF65-F5344CB8AC3E}">
        <p14:creationId xmlns:p14="http://schemas.microsoft.com/office/powerpoint/2010/main" val="776446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5509200"/>
          </a:xfrm>
          <a:prstGeom prst="rect">
            <a:avLst/>
          </a:prstGeom>
          <a:noFill/>
        </p:spPr>
        <p:txBody>
          <a:bodyPr wrap="square" rtlCol="0">
            <a:spAutoFit/>
          </a:bodyPr>
          <a:lstStyle/>
          <a:p>
            <a:pPr algn="r"/>
            <a:endParaRPr lang="en-GB" sz="1600" b="1" i="1" dirty="0" smtClean="0"/>
          </a:p>
          <a:p>
            <a:r>
              <a:rPr lang="en-GB" sz="2400" b="1" dirty="0" smtClean="0">
                <a:solidFill>
                  <a:srgbClr val="7030A0"/>
                </a:solidFill>
              </a:rPr>
              <a:t>Prison Voice Mail: Kieran Ball CEO</a:t>
            </a:r>
            <a:r>
              <a:rPr lang="en-GB" sz="2400" dirty="0"/>
              <a:t/>
            </a:r>
            <a:br>
              <a:rPr lang="en-GB" sz="2400" dirty="0"/>
            </a:br>
            <a:r>
              <a:rPr lang="en-GB" sz="2400" dirty="0"/>
              <a:t/>
            </a:r>
            <a:br>
              <a:rPr lang="en-GB" sz="2400" dirty="0"/>
            </a:br>
            <a:r>
              <a:rPr lang="en-GB" sz="2400" dirty="0" smtClean="0"/>
              <a:t>“I’ve </a:t>
            </a:r>
            <a:r>
              <a:rPr lang="en-GB" sz="2400" dirty="0"/>
              <a:t>been pondering this all day, it’s hard to put all of my thoughts into a single quote! How about this:</a:t>
            </a:r>
          </a:p>
          <a:p>
            <a:endParaRPr lang="en-GB" sz="2400" dirty="0"/>
          </a:p>
          <a:p>
            <a:r>
              <a:rPr lang="en-GB" sz="2400" dirty="0"/>
              <a:t>Getting Prison Voicemail into 110 prisons took a complex combination of cold emails and calls, formal and informal introductions, tweets, conferences, letters to ministers, and sheer persistence. This would have taken a fraction of the time if only each prison had a designated partnerships contact with contact information publicly available and up-to-date. A simple but significant step towards making prisons more approachable for service providers</a:t>
            </a:r>
            <a:r>
              <a:rPr lang="en-GB" sz="2400" dirty="0" smtClean="0"/>
              <a:t>.”</a:t>
            </a:r>
            <a:endParaRPr lang="en-GB" sz="2400" dirty="0"/>
          </a:p>
          <a:p>
            <a:endParaRPr lang="en-GB" sz="24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1077218"/>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3200" b="1" dirty="0" smtClean="0">
                <a:solidFill>
                  <a:srgbClr val="FF0000"/>
                </a:solidFill>
              </a:rPr>
              <a:t>What advice would you give a prison trying to develop community partnerships?</a:t>
            </a:r>
            <a:endParaRPr lang="en-GB" sz="3200" b="1" dirty="0">
              <a:solidFill>
                <a:srgbClr val="FF0000"/>
              </a:solidFill>
            </a:endParaRPr>
          </a:p>
        </p:txBody>
      </p:sp>
    </p:spTree>
    <p:extLst>
      <p:ext uri="{BB962C8B-B14F-4D97-AF65-F5344CB8AC3E}">
        <p14:creationId xmlns:p14="http://schemas.microsoft.com/office/powerpoint/2010/main" val="2251670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5078313"/>
          </a:xfrm>
          <a:prstGeom prst="rect">
            <a:avLst/>
          </a:prstGeom>
          <a:noFill/>
        </p:spPr>
        <p:txBody>
          <a:bodyPr wrap="square" rtlCol="0">
            <a:spAutoFit/>
          </a:bodyPr>
          <a:lstStyle/>
          <a:p>
            <a:pPr algn="r"/>
            <a:endParaRPr lang="en-GB" sz="1600" i="1" dirty="0" smtClean="0">
              <a:solidFill>
                <a:srgbClr val="7030A0"/>
              </a:solidFill>
            </a:endParaRPr>
          </a:p>
          <a:p>
            <a:r>
              <a:rPr lang="en-GB" sz="2000" b="1" dirty="0" smtClean="0">
                <a:solidFill>
                  <a:srgbClr val="7030A0"/>
                </a:solidFill>
              </a:rPr>
              <a:t>Dutch Prison Service – Director of Rehabilitation: Fokko Drent</a:t>
            </a:r>
          </a:p>
          <a:p>
            <a:endParaRPr lang="en-GB" sz="2000" dirty="0" smtClean="0"/>
          </a:p>
          <a:p>
            <a:r>
              <a:rPr lang="en-GB" sz="2000" dirty="0" smtClean="0"/>
              <a:t>“Identify agencies and organisations that best suit your prison culture. Make sure you </a:t>
            </a:r>
            <a:r>
              <a:rPr lang="en-GB" sz="2000" dirty="0"/>
              <a:t>s</a:t>
            </a:r>
            <a:r>
              <a:rPr lang="en-GB" sz="2000" dirty="0" smtClean="0"/>
              <a:t>elect motivated and enthusiastic prison staff who can make a difference. You will really need them! Carefully connect with local government, social teams, probation, voluntary organizations, local universities and so on. Together you have to find a way to introduce the family approach in prison. </a:t>
            </a:r>
          </a:p>
          <a:p>
            <a:endParaRPr lang="en-GB" sz="2000" dirty="0"/>
          </a:p>
          <a:p>
            <a:r>
              <a:rPr lang="en-GB" sz="2000" dirty="0" smtClean="0"/>
              <a:t>Connect with the prisoners and their families, tell them you as a prison are committed to making a difference for the future. Remember it is not easy or quick to do this… but here we have now seen the first results and it is worth it!.”</a:t>
            </a:r>
            <a:r>
              <a:rPr lang="en-GB" sz="1600" dirty="0"/>
              <a:t/>
            </a:r>
            <a:br>
              <a:rPr lang="en-GB" sz="1600" dirty="0"/>
            </a:br>
            <a:endParaRPr lang="en-GB" sz="1600" dirty="0"/>
          </a:p>
          <a:p>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707886"/>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What advice would you give a prison trying to develop community partnerships?</a:t>
            </a:r>
            <a:endParaRPr lang="en-GB" sz="2000" b="1" dirty="0">
              <a:solidFill>
                <a:srgbClr val="FF0000"/>
              </a:solidFill>
            </a:endParaRPr>
          </a:p>
        </p:txBody>
      </p:sp>
    </p:spTree>
    <p:extLst>
      <p:ext uri="{BB962C8B-B14F-4D97-AF65-F5344CB8AC3E}">
        <p14:creationId xmlns:p14="http://schemas.microsoft.com/office/powerpoint/2010/main" val="2251670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29636" y="620688"/>
            <a:ext cx="8934723" cy="5632311"/>
          </a:xfrm>
          <a:prstGeom prst="rect">
            <a:avLst/>
          </a:prstGeom>
          <a:noFill/>
        </p:spPr>
        <p:txBody>
          <a:bodyPr wrap="square" rtlCol="0">
            <a:spAutoFit/>
          </a:bodyPr>
          <a:lstStyle/>
          <a:p>
            <a:pPr algn="r"/>
            <a:endParaRPr lang="en-GB" sz="1600" b="1" i="1" dirty="0" smtClean="0"/>
          </a:p>
          <a:p>
            <a:r>
              <a:rPr lang="en-GB" sz="2000" b="1" dirty="0" smtClean="0">
                <a:solidFill>
                  <a:srgbClr val="7030A0"/>
                </a:solidFill>
              </a:rPr>
              <a:t>Families Outside UK – Nancy </a:t>
            </a:r>
            <a:r>
              <a:rPr lang="en-GB" sz="2000" b="1" dirty="0" err="1" smtClean="0">
                <a:solidFill>
                  <a:srgbClr val="7030A0"/>
                </a:solidFill>
              </a:rPr>
              <a:t>Loukes</a:t>
            </a:r>
            <a:r>
              <a:rPr lang="en-GB" sz="2000" b="1" dirty="0" smtClean="0">
                <a:solidFill>
                  <a:srgbClr val="7030A0"/>
                </a:solidFill>
              </a:rPr>
              <a:t> CEO</a:t>
            </a:r>
          </a:p>
          <a:p>
            <a:endParaRPr lang="en-GB" sz="2000" b="1" dirty="0" smtClean="0">
              <a:solidFill>
                <a:srgbClr val="7030A0"/>
              </a:solidFill>
            </a:endParaRPr>
          </a:p>
          <a:p>
            <a:r>
              <a:rPr lang="en-GB" dirty="0"/>
              <a:t>“Quality family contact makes the whole prison calmer and safer for prisoners and staff alike. True partnership recognises the expertise that external partners can bring, both in their work with families and their in-depth understanding of the issues families face. Prison staff also need to recognise the value of families as an asset rather than a threat to prison security - but also that supporting families is the right thing to do, not merely a tool to improve prison processes. What would you want for them if this were your own family?”</a:t>
            </a:r>
          </a:p>
          <a:p>
            <a:endParaRPr lang="en-GB" dirty="0"/>
          </a:p>
          <a:p>
            <a:r>
              <a:rPr lang="en-GB" dirty="0" smtClean="0"/>
              <a:t>“I </a:t>
            </a:r>
            <a:r>
              <a:rPr lang="en-GB" dirty="0"/>
              <a:t>feel like I’m trying to pack too many ideas into a short space, but what I’m thinking about is early research I did into prison visitor centres that showed a clear contrast between centres run independently and those run by prisons. Independent services described their purpose as providing emotional and practical support, a listening ear, and a place to ‘decompress’ before and after a visit. In contrast, prison-run services (at their most extreme) described the role of a visitor centre as “a muster room for visitors to gather so that they can be processed in a quick and efficient manner.” Somehow the humanity got lost along the way, which defeats the purpose entirely</a:t>
            </a:r>
            <a:r>
              <a:rPr lang="en-GB" dirty="0" smtClean="0"/>
              <a:t>.</a:t>
            </a:r>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830997"/>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400" b="1" dirty="0" smtClean="0">
                <a:solidFill>
                  <a:srgbClr val="FF0000"/>
                </a:solidFill>
              </a:rPr>
              <a:t>What advice would you give a prison trying to develop community partnerships?</a:t>
            </a:r>
            <a:endParaRPr lang="en-GB" sz="2400" b="1" dirty="0">
              <a:solidFill>
                <a:srgbClr val="FF0000"/>
              </a:solidFill>
            </a:endParaRPr>
          </a:p>
        </p:txBody>
      </p:sp>
    </p:spTree>
    <p:extLst>
      <p:ext uri="{BB962C8B-B14F-4D97-AF65-F5344CB8AC3E}">
        <p14:creationId xmlns:p14="http://schemas.microsoft.com/office/powerpoint/2010/main" val="3438349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6063198"/>
          </a:xfrm>
          <a:prstGeom prst="rect">
            <a:avLst/>
          </a:prstGeom>
          <a:noFill/>
        </p:spPr>
        <p:txBody>
          <a:bodyPr wrap="square" rtlCol="0">
            <a:spAutoFit/>
          </a:bodyPr>
          <a:lstStyle/>
          <a:p>
            <a:pPr algn="r"/>
            <a:endParaRPr lang="en-GB" sz="1600" b="1" i="1" dirty="0" smtClean="0"/>
          </a:p>
          <a:p>
            <a:r>
              <a:rPr lang="en-GB" sz="2000" b="1" dirty="0" smtClean="0">
                <a:solidFill>
                  <a:srgbClr val="7030A0"/>
                </a:solidFill>
              </a:rPr>
              <a:t>South Wales Fire &amp; Rescue: Nicola Wheten – Community Inclusion</a:t>
            </a:r>
          </a:p>
          <a:p>
            <a:endParaRPr lang="en-GB" sz="1600" dirty="0" smtClean="0"/>
          </a:p>
          <a:p>
            <a:r>
              <a:rPr lang="en-GB" sz="1600" dirty="0" smtClean="0"/>
              <a:t>“For </a:t>
            </a:r>
            <a:r>
              <a:rPr lang="en-GB" sz="1600" dirty="0"/>
              <a:t>me I found it’s all in the planning, especially as there can be quite a number of restrictions when working with a secure estate.</a:t>
            </a:r>
            <a:br>
              <a:rPr lang="en-GB" sz="1600" dirty="0"/>
            </a:br>
            <a:r>
              <a:rPr lang="en-GB" sz="1600" dirty="0"/>
              <a:t>Therefore, </a:t>
            </a:r>
            <a:r>
              <a:rPr lang="en-GB" sz="1600" dirty="0" smtClean="0"/>
              <a:t>communication is </a:t>
            </a:r>
            <a:r>
              <a:rPr lang="en-GB" sz="1600" dirty="0"/>
              <a:t>key in the sharing of such information in the first instance as this could delay the implementation of a service or intervention.</a:t>
            </a:r>
            <a:br>
              <a:rPr lang="en-GB" sz="1600" dirty="0"/>
            </a:br>
            <a:r>
              <a:rPr lang="en-GB" sz="1600" dirty="0"/>
              <a:t>As a service we were offering something unique, in the form of Fire Fighter for a Day,  to the estate, which included a number of risks due operational equipment being used as part of the intervention. The implementation of this was near enough a smooth process for a number of reasons;</a:t>
            </a:r>
            <a:br>
              <a:rPr lang="en-GB" sz="1600" dirty="0"/>
            </a:br>
            <a:r>
              <a:rPr lang="en-GB" sz="1600" dirty="0"/>
              <a:t>* Our point of </a:t>
            </a:r>
            <a:r>
              <a:rPr lang="en-GB" sz="1600" dirty="0" smtClean="0"/>
              <a:t>contact was </a:t>
            </a:r>
            <a:r>
              <a:rPr lang="en-GB" sz="1600" dirty="0"/>
              <a:t>extremely open minded and was not afraid to try something new.</a:t>
            </a:r>
            <a:br>
              <a:rPr lang="en-GB" sz="1600" dirty="0"/>
            </a:br>
            <a:r>
              <a:rPr lang="en-GB" sz="1600" dirty="0"/>
              <a:t>* I only </a:t>
            </a:r>
            <a:r>
              <a:rPr lang="en-GB" sz="1600" dirty="0" smtClean="0"/>
              <a:t>liaised </a:t>
            </a:r>
            <a:r>
              <a:rPr lang="en-GB" sz="1600" dirty="0"/>
              <a:t>with 2 contacts only, Corin and H&amp;S.</a:t>
            </a:r>
            <a:br>
              <a:rPr lang="en-GB" sz="1600" dirty="0"/>
            </a:br>
            <a:r>
              <a:rPr lang="en-GB" sz="1600" dirty="0"/>
              <a:t>* Decisions were made and stuck too.</a:t>
            </a:r>
            <a:br>
              <a:rPr lang="en-GB" sz="1600" dirty="0"/>
            </a:br>
            <a:r>
              <a:rPr lang="en-GB" sz="1600" dirty="0"/>
              <a:t>* Any recommendations were discussed and agreed as a partnership.</a:t>
            </a:r>
            <a:br>
              <a:rPr lang="en-GB" sz="1600" dirty="0"/>
            </a:br>
            <a:r>
              <a:rPr lang="en-GB" sz="1600" dirty="0"/>
              <a:t>* Regular feedback between all parties is essential.</a:t>
            </a:r>
            <a:br>
              <a:rPr lang="en-GB" sz="1600" dirty="0"/>
            </a:br>
            <a:r>
              <a:rPr lang="en-GB" sz="1600" dirty="0"/>
              <a:t/>
            </a:r>
            <a:br>
              <a:rPr lang="en-GB" sz="1600" dirty="0"/>
            </a:br>
            <a:r>
              <a:rPr lang="en-GB" sz="1600" dirty="0"/>
              <a:t>There is a wealth of knowledge and expertise sitting right outside those prison gates, waiting to be let in to cement together all the existing great work carried out within the prison by offering a new presence and encouragement to each individual.</a:t>
            </a:r>
            <a:br>
              <a:rPr lang="en-GB" sz="1600" dirty="0"/>
            </a:br>
            <a:r>
              <a:rPr lang="en-GB" sz="1600" dirty="0"/>
              <a:t>Get out into the community and see what they do first hand. Start those positive </a:t>
            </a:r>
            <a:r>
              <a:rPr lang="en-GB" sz="1600" dirty="0" smtClean="0"/>
              <a:t>conversations”</a:t>
            </a:r>
            <a:r>
              <a:rPr lang="en-GB" sz="1600" dirty="0"/>
              <a:t/>
            </a:r>
            <a:br>
              <a:rPr lang="en-GB" sz="1600" dirty="0"/>
            </a:br>
            <a:endParaRPr lang="en-GB" sz="1600" dirty="0"/>
          </a:p>
          <a:p>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830997"/>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400" b="1" dirty="0" smtClean="0">
                <a:solidFill>
                  <a:srgbClr val="FF0000"/>
                </a:solidFill>
              </a:rPr>
              <a:t>What advice would you give a prison trying to develop community partnerships?</a:t>
            </a:r>
            <a:endParaRPr lang="en-GB" sz="2400" b="1" dirty="0">
              <a:solidFill>
                <a:srgbClr val="FF0000"/>
              </a:solidFill>
            </a:endParaRPr>
          </a:p>
        </p:txBody>
      </p:sp>
    </p:spTree>
    <p:extLst>
      <p:ext uri="{BB962C8B-B14F-4D97-AF65-F5344CB8AC3E}">
        <p14:creationId xmlns:p14="http://schemas.microsoft.com/office/powerpoint/2010/main" val="3389515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5386090"/>
          </a:xfrm>
          <a:prstGeom prst="rect">
            <a:avLst/>
          </a:prstGeom>
          <a:noFill/>
        </p:spPr>
        <p:txBody>
          <a:bodyPr wrap="square" rtlCol="0">
            <a:spAutoFit/>
          </a:bodyPr>
          <a:lstStyle/>
          <a:p>
            <a:r>
              <a:rPr lang="en-GB" sz="2400" b="1" dirty="0" smtClean="0">
                <a:solidFill>
                  <a:srgbClr val="7030A0"/>
                </a:solidFill>
              </a:rPr>
              <a:t>Wells of Hope: Uganda – Francis Ssuubi Founder</a:t>
            </a:r>
          </a:p>
          <a:p>
            <a:r>
              <a:rPr lang="en-GB" sz="1600" dirty="0"/>
              <a:t/>
            </a:r>
            <a:br>
              <a:rPr lang="en-GB" sz="1600" dirty="0"/>
            </a:br>
            <a:r>
              <a:rPr lang="en-GB" sz="1600" dirty="0" smtClean="0"/>
              <a:t>“In </a:t>
            </a:r>
            <a:r>
              <a:rPr lang="en-GB" sz="1600" dirty="0"/>
              <a:t>my opinion I would say:</a:t>
            </a:r>
          </a:p>
          <a:p>
            <a:r>
              <a:rPr lang="en-GB" sz="1600" dirty="0"/>
              <a:t>Prisons are perceived as a place of torment/torture by the community, a place everyone fears.</a:t>
            </a:r>
          </a:p>
          <a:p>
            <a:r>
              <a:rPr lang="en-GB" sz="1600" dirty="0" smtClean="0"/>
              <a:t>So the prison </a:t>
            </a:r>
            <a:r>
              <a:rPr lang="en-GB" sz="1600" dirty="0"/>
              <a:t>in trying to develop partnerships with the community, has to first deal with the perceptions held by the community about the prison.</a:t>
            </a:r>
          </a:p>
          <a:p>
            <a:r>
              <a:rPr lang="en-GB" sz="1600" dirty="0"/>
              <a:t>They should be friendly people, open, and encourage families to visit, work to maintain constant communication with </a:t>
            </a:r>
            <a:r>
              <a:rPr lang="en-GB" sz="1600" dirty="0" smtClean="0"/>
              <a:t>families. The </a:t>
            </a:r>
            <a:r>
              <a:rPr lang="en-GB" sz="1600" dirty="0"/>
              <a:t>prisons should employ best customer care practices like a business would do, to show care and to show that they are there to serve the community. They should put a human heart in what they do.</a:t>
            </a:r>
          </a:p>
          <a:p>
            <a:r>
              <a:rPr lang="en-GB" sz="1600" dirty="0"/>
              <a:t> </a:t>
            </a:r>
          </a:p>
          <a:p>
            <a:r>
              <a:rPr lang="en-GB" sz="1600" dirty="0"/>
              <a:t>Prisons should improve Prisons conditions and environment making them a place where highest level of human rights are observed.</a:t>
            </a:r>
          </a:p>
          <a:p>
            <a:r>
              <a:rPr lang="en-GB" sz="1600" dirty="0"/>
              <a:t> </a:t>
            </a:r>
          </a:p>
          <a:p>
            <a:r>
              <a:rPr lang="en-GB" sz="1600" dirty="0"/>
              <a:t>Prisons should have a child perspective in what they do, by taking into account the needs of children of people in prison especially visitations and visiting conditions  , ensuring children have regular and quality  visits with their parents in prison. when the community sees that the prisons are mindful about the children of the people inside prisons, then this will draw the community closer to  the prison</a:t>
            </a:r>
            <a:r>
              <a:rPr lang="en-GB" sz="1600" dirty="0" smtClean="0"/>
              <a:t>.”</a:t>
            </a:r>
            <a:endParaRPr lang="en-GB" sz="1600" dirty="0"/>
          </a:p>
          <a:p>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707886"/>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What advice would you give a prison trying to develop community partnerships?</a:t>
            </a:r>
            <a:endParaRPr lang="en-GB" sz="2000" b="1" dirty="0">
              <a:solidFill>
                <a:srgbClr val="FF0000"/>
              </a:solidFill>
            </a:endParaRPr>
          </a:p>
        </p:txBody>
      </p:sp>
    </p:spTree>
    <p:extLst>
      <p:ext uri="{BB962C8B-B14F-4D97-AF65-F5344CB8AC3E}">
        <p14:creationId xmlns:p14="http://schemas.microsoft.com/office/powerpoint/2010/main" val="3389515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5878532"/>
          </a:xfrm>
          <a:prstGeom prst="rect">
            <a:avLst/>
          </a:prstGeom>
          <a:noFill/>
        </p:spPr>
        <p:txBody>
          <a:bodyPr wrap="square" rtlCol="0">
            <a:spAutoFit/>
          </a:bodyPr>
          <a:lstStyle/>
          <a:p>
            <a:pPr algn="r"/>
            <a:endParaRPr lang="en-GB" b="1" i="1" dirty="0" smtClean="0">
              <a:solidFill>
                <a:srgbClr val="7030A0"/>
              </a:solidFill>
            </a:endParaRPr>
          </a:p>
          <a:p>
            <a:r>
              <a:rPr lang="en-GB" b="1" dirty="0" smtClean="0">
                <a:solidFill>
                  <a:srgbClr val="7030A0"/>
                </a:solidFill>
              </a:rPr>
              <a:t>Director of Welfare &amp; Rehabilitation Ugandan Prison Service – Adam </a:t>
            </a:r>
            <a:r>
              <a:rPr lang="en-GB" b="1" dirty="0" err="1" smtClean="0">
                <a:solidFill>
                  <a:srgbClr val="7030A0"/>
                </a:solidFill>
              </a:rPr>
              <a:t>Hasiyo</a:t>
            </a:r>
            <a:endParaRPr lang="en-GB" b="1" dirty="0" smtClean="0">
              <a:solidFill>
                <a:srgbClr val="7030A0"/>
              </a:solidFill>
            </a:endParaRPr>
          </a:p>
          <a:p>
            <a:endParaRPr lang="en-GB" sz="1600" dirty="0" smtClean="0"/>
          </a:p>
          <a:p>
            <a:r>
              <a:rPr lang="en-GB" sz="2000" dirty="0" smtClean="0"/>
              <a:t>“</a:t>
            </a:r>
            <a:r>
              <a:rPr lang="en-GB" sz="2000" dirty="0"/>
              <a:t>For prisons to start engaging with the </a:t>
            </a:r>
            <a:r>
              <a:rPr lang="en-GB" sz="2000" dirty="0" smtClean="0"/>
              <a:t>community, there </a:t>
            </a:r>
            <a:r>
              <a:rPr lang="en-GB" sz="2000" dirty="0"/>
              <a:t>must be a </a:t>
            </a:r>
            <a:r>
              <a:rPr lang="en-GB" sz="2000" dirty="0" smtClean="0"/>
              <a:t>proper </a:t>
            </a:r>
            <a:r>
              <a:rPr lang="en-GB" sz="2000" dirty="0"/>
              <a:t>framework for that</a:t>
            </a:r>
            <a:r>
              <a:rPr lang="en-GB" sz="2000" dirty="0" smtClean="0"/>
              <a:t>. Prisons </a:t>
            </a:r>
            <a:r>
              <a:rPr lang="en-GB" sz="2000" dirty="0"/>
              <a:t>are public </a:t>
            </a:r>
            <a:r>
              <a:rPr lang="en-GB" sz="2000" dirty="0" smtClean="0"/>
              <a:t>institutions </a:t>
            </a:r>
            <a:r>
              <a:rPr lang="en-GB" sz="2000" dirty="0"/>
              <a:t>whose mandates are clearly spelt out and boundaries of their operations </a:t>
            </a:r>
            <a:r>
              <a:rPr lang="en-GB" sz="2000" dirty="0" smtClean="0"/>
              <a:t>set.</a:t>
            </a:r>
          </a:p>
          <a:p>
            <a:endParaRPr lang="en-GB" sz="2000" dirty="0"/>
          </a:p>
          <a:p>
            <a:r>
              <a:rPr lang="en-GB" sz="2000" dirty="0" smtClean="0"/>
              <a:t>Secondly, there </a:t>
            </a:r>
            <a:r>
              <a:rPr lang="en-GB" sz="2000" dirty="0"/>
              <a:t>must be a deliberate effort by the institution of prison to openly state in its policy of the need to bring communities on board to rehabilitate and </a:t>
            </a:r>
            <a:r>
              <a:rPr lang="en-GB" sz="2000" dirty="0" smtClean="0"/>
              <a:t>reintegrate </a:t>
            </a:r>
            <a:r>
              <a:rPr lang="en-GB" sz="2000" dirty="0"/>
              <a:t>prisoners</a:t>
            </a:r>
            <a:r>
              <a:rPr lang="en-GB" sz="2000" dirty="0" smtClean="0"/>
              <a:t>. Such </a:t>
            </a:r>
            <a:r>
              <a:rPr lang="en-GB" sz="2000" dirty="0"/>
              <a:t>policy documents should in the </a:t>
            </a:r>
            <a:r>
              <a:rPr lang="en-GB" sz="2000" dirty="0" smtClean="0"/>
              <a:t>institution </a:t>
            </a:r>
            <a:r>
              <a:rPr lang="en-GB" sz="2000" dirty="0"/>
              <a:t>strategic plans</a:t>
            </a:r>
          </a:p>
          <a:p>
            <a:r>
              <a:rPr lang="en-GB" sz="2000" dirty="0"/>
              <a:t>-When policies are </a:t>
            </a:r>
            <a:r>
              <a:rPr lang="en-GB" sz="2000" dirty="0" smtClean="0"/>
              <a:t>set, the </a:t>
            </a:r>
            <a:r>
              <a:rPr lang="en-GB" sz="2000" dirty="0"/>
              <a:t>two </a:t>
            </a:r>
            <a:r>
              <a:rPr lang="en-GB" sz="2000" dirty="0" smtClean="0"/>
              <a:t>entities, prison and community agent, </a:t>
            </a:r>
            <a:r>
              <a:rPr lang="en-GB" sz="2000" dirty="0"/>
              <a:t>should set a </a:t>
            </a:r>
            <a:r>
              <a:rPr lang="en-GB" sz="2000" dirty="0" smtClean="0"/>
              <a:t>conducive </a:t>
            </a:r>
            <a:r>
              <a:rPr lang="en-GB" sz="2000" dirty="0"/>
              <a:t>environment for both of them to relate</a:t>
            </a:r>
            <a:r>
              <a:rPr lang="en-GB" sz="2000" dirty="0" smtClean="0"/>
              <a:t>.</a:t>
            </a:r>
          </a:p>
          <a:p>
            <a:endParaRPr lang="en-GB" sz="2000" dirty="0"/>
          </a:p>
          <a:p>
            <a:r>
              <a:rPr lang="en-GB" sz="2000" dirty="0"/>
              <a:t>The rest of other issues just become operational issues to be handled by the </a:t>
            </a:r>
            <a:r>
              <a:rPr lang="en-GB" sz="2000" dirty="0" smtClean="0"/>
              <a:t>prison… nothing should be seen as insurmountable.” </a:t>
            </a:r>
            <a:endParaRPr lang="en-GB" sz="2000" dirty="0"/>
          </a:p>
          <a:p>
            <a:r>
              <a:rPr lang="en-GB" sz="1600" dirty="0"/>
              <a:t/>
            </a:r>
            <a:br>
              <a:rPr lang="en-GB" sz="1600" dirty="0"/>
            </a:br>
            <a:endParaRPr lang="en-GB" sz="1600" dirty="0"/>
          </a:p>
          <a:p>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707886"/>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What advice would you give a prison trying to develop community partnerships?</a:t>
            </a:r>
            <a:endParaRPr lang="en-GB" sz="2000" b="1" dirty="0">
              <a:solidFill>
                <a:srgbClr val="FF0000"/>
              </a:solidFill>
            </a:endParaRPr>
          </a:p>
        </p:txBody>
      </p:sp>
    </p:spTree>
    <p:extLst>
      <p:ext uri="{BB962C8B-B14F-4D97-AF65-F5344CB8AC3E}">
        <p14:creationId xmlns:p14="http://schemas.microsoft.com/office/powerpoint/2010/main" val="3389515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4154984"/>
          </a:xfrm>
          <a:prstGeom prst="rect">
            <a:avLst/>
          </a:prstGeom>
          <a:noFill/>
        </p:spPr>
        <p:txBody>
          <a:bodyPr wrap="square" rtlCol="0">
            <a:spAutoFit/>
          </a:bodyPr>
          <a:lstStyle/>
          <a:p>
            <a:pPr algn="r"/>
            <a:endParaRPr lang="en-GB" sz="1600" i="1" dirty="0" smtClean="0">
              <a:solidFill>
                <a:srgbClr val="7030A0"/>
              </a:solidFill>
            </a:endParaRPr>
          </a:p>
          <a:p>
            <a:r>
              <a:rPr lang="en-GB" sz="2400" b="1" dirty="0" smtClean="0">
                <a:solidFill>
                  <a:srgbClr val="7030A0"/>
                </a:solidFill>
              </a:rPr>
              <a:t>DC Connect – Washington State: Avon Hart-Johnson CEO</a:t>
            </a:r>
          </a:p>
          <a:p>
            <a:endParaRPr lang="en-GB" sz="1600" dirty="0" smtClean="0"/>
          </a:p>
          <a:p>
            <a:r>
              <a:rPr lang="en-GB" sz="1600" dirty="0" smtClean="0"/>
              <a:t>“</a:t>
            </a:r>
            <a:r>
              <a:rPr lang="en-GB" sz="1600" i="1" dirty="0"/>
              <a:t/>
            </a:r>
            <a:br>
              <a:rPr lang="en-GB" sz="1600" i="1" dirty="0"/>
            </a:br>
            <a:r>
              <a:rPr lang="en-GB" sz="2400" dirty="0"/>
              <a:t>"DC Project Connect believes that families are one of the most effective resettlement strategies. Prisons who partner with stakeholders to develop effective resettlement interventions can contribute to reduced recidivism, increased public </a:t>
            </a:r>
            <a:r>
              <a:rPr lang="en-GB" sz="2400" dirty="0" smtClean="0"/>
              <a:t>safety, </a:t>
            </a:r>
            <a:r>
              <a:rPr lang="en-GB" sz="2400" dirty="0"/>
              <a:t>and build healthy families which are the basic tenets of thriving communities."</a:t>
            </a:r>
            <a:r>
              <a:rPr lang="en-GB" sz="1600" i="1" dirty="0"/>
              <a:t> </a:t>
            </a:r>
            <a:r>
              <a:rPr lang="en-GB" sz="1600" dirty="0"/>
              <a:t>~Avon Hart-Johnson, PhD, HS-BCP</a:t>
            </a:r>
            <a:r>
              <a:rPr lang="en-GB" sz="1600" dirty="0"/>
              <a:t/>
            </a:r>
            <a:br>
              <a:rPr lang="en-GB" sz="1600" dirty="0"/>
            </a:br>
            <a:endParaRPr lang="en-GB" sz="1600" dirty="0"/>
          </a:p>
          <a:p>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707886"/>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What advice would you give a prison trying to develop community partnerships?</a:t>
            </a:r>
            <a:endParaRPr lang="en-GB" sz="2000" b="1" dirty="0">
              <a:solidFill>
                <a:srgbClr val="FF0000"/>
              </a:solidFill>
            </a:endParaRPr>
          </a:p>
        </p:txBody>
      </p:sp>
    </p:spTree>
    <p:extLst>
      <p:ext uri="{BB962C8B-B14F-4D97-AF65-F5344CB8AC3E}">
        <p14:creationId xmlns:p14="http://schemas.microsoft.com/office/powerpoint/2010/main" val="3139120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4154984"/>
          </a:xfrm>
          <a:prstGeom prst="rect">
            <a:avLst/>
          </a:prstGeom>
          <a:noFill/>
        </p:spPr>
        <p:txBody>
          <a:bodyPr wrap="square" rtlCol="0">
            <a:spAutoFit/>
          </a:bodyPr>
          <a:lstStyle/>
          <a:p>
            <a:pPr marL="285750" indent="-285750">
              <a:buFont typeface="Wingdings" panose="05000000000000000000" pitchFamily="2" charset="2"/>
              <a:buChar char="ü"/>
            </a:pPr>
            <a:r>
              <a:rPr lang="en-GB" sz="5400" b="1" i="1" dirty="0" smtClean="0"/>
              <a:t>Discuss &amp; List -</a:t>
            </a:r>
            <a:r>
              <a:rPr lang="en-GB" sz="5400" b="1" i="1" dirty="0" smtClean="0">
                <a:solidFill>
                  <a:srgbClr val="0070C0"/>
                </a:solidFill>
              </a:rPr>
              <a:t> What are the challenges for a prison in establishing community partnerships?</a:t>
            </a:r>
            <a:endParaRPr lang="en-GB" sz="5400" b="1" i="1" dirty="0">
              <a:solidFill>
                <a:srgbClr val="0070C0"/>
              </a:solidFill>
            </a:endParaRPr>
          </a:p>
          <a:p>
            <a:pPr algn="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584775"/>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3200" b="1" dirty="0" smtClean="0">
                <a:solidFill>
                  <a:srgbClr val="FF0000"/>
                </a:solidFill>
              </a:rPr>
              <a:t>Discussion Question: 1.</a:t>
            </a:r>
            <a:endParaRPr lang="en-GB" sz="3200" b="1" dirty="0">
              <a:solidFill>
                <a:srgbClr val="FF0000"/>
              </a:solidFill>
            </a:endParaRPr>
          </a:p>
        </p:txBody>
      </p:sp>
    </p:spTree>
    <p:extLst>
      <p:ext uri="{BB962C8B-B14F-4D97-AF65-F5344CB8AC3E}">
        <p14:creationId xmlns:p14="http://schemas.microsoft.com/office/powerpoint/2010/main" val="3437243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5078313"/>
          </a:xfrm>
          <a:prstGeom prst="rect">
            <a:avLst/>
          </a:prstGeom>
          <a:noFill/>
        </p:spPr>
        <p:txBody>
          <a:bodyPr wrap="square" rtlCol="0">
            <a:spAutoFit/>
          </a:bodyPr>
          <a:lstStyle/>
          <a:p>
            <a:pPr algn="r"/>
            <a:endParaRPr lang="en-GB" sz="1600" i="1" dirty="0" smtClean="0">
              <a:solidFill>
                <a:srgbClr val="7030A0"/>
              </a:solidFill>
            </a:endParaRPr>
          </a:p>
          <a:p>
            <a:r>
              <a:rPr lang="en-GB" sz="2400" b="1" dirty="0" smtClean="0">
                <a:solidFill>
                  <a:srgbClr val="7030A0"/>
                </a:solidFill>
              </a:rPr>
              <a:t>NSPCC – Hayley Clarke: Senior Business Manager</a:t>
            </a:r>
            <a:endParaRPr lang="en-GB" sz="2400" b="1" dirty="0" smtClean="0">
              <a:solidFill>
                <a:srgbClr val="7030A0"/>
              </a:solidFill>
            </a:endParaRPr>
          </a:p>
          <a:p>
            <a:endParaRPr lang="en-GB" sz="1600" dirty="0" smtClean="0"/>
          </a:p>
          <a:p>
            <a:r>
              <a:rPr lang="en-GB" sz="2000" dirty="0"/>
              <a:t/>
            </a:r>
            <a:br>
              <a:rPr lang="en-GB" sz="2000" dirty="0"/>
            </a:br>
            <a:r>
              <a:rPr lang="en-GB" sz="2000" dirty="0" smtClean="0"/>
              <a:t>“Prisons </a:t>
            </a:r>
            <a:r>
              <a:rPr lang="en-GB" sz="2000" dirty="0"/>
              <a:t>who want to develop community partnerships for family intervention and support need to ensure that potential partners understand that the prison is an environment where this can happen and where they will be welcomed. I think there may be misconceptions from community based organisations that these sorts of services don’t take place in prisons and can only be offered within the community, its about building relationships with those external networks and breaking down the barriers, this might require some effort from the prison in terms of getting out there and understanding who operates in their local area, inviting people in to talk and demonstrating how others make it work e.g. Parc with its Invisible Walls </a:t>
            </a:r>
            <a:r>
              <a:rPr lang="en-GB" sz="2000" dirty="0" smtClean="0"/>
              <a:t>programme.”</a:t>
            </a:r>
            <a:r>
              <a:rPr lang="en-GB" sz="1600" dirty="0"/>
              <a:t/>
            </a:r>
            <a:br>
              <a:rPr lang="en-GB" sz="1600" dirty="0"/>
            </a:br>
            <a:endParaRPr lang="en-GB" sz="1600" dirty="0"/>
          </a:p>
          <a:p>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707886"/>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What advice would you give a prison trying to develop community partnerships?</a:t>
            </a:r>
            <a:endParaRPr lang="en-GB" sz="2000" b="1" dirty="0">
              <a:solidFill>
                <a:srgbClr val="FF0000"/>
              </a:solidFill>
            </a:endParaRPr>
          </a:p>
        </p:txBody>
      </p:sp>
    </p:spTree>
    <p:extLst>
      <p:ext uri="{BB962C8B-B14F-4D97-AF65-F5344CB8AC3E}">
        <p14:creationId xmlns:p14="http://schemas.microsoft.com/office/powerpoint/2010/main" val="761633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4647426"/>
          </a:xfrm>
          <a:prstGeom prst="rect">
            <a:avLst/>
          </a:prstGeom>
          <a:noFill/>
        </p:spPr>
        <p:txBody>
          <a:bodyPr wrap="square" rtlCol="0">
            <a:spAutoFit/>
          </a:bodyPr>
          <a:lstStyle/>
          <a:p>
            <a:pPr algn="r"/>
            <a:endParaRPr lang="en-GB" sz="1600" i="1" dirty="0" smtClean="0">
              <a:solidFill>
                <a:srgbClr val="7030A0"/>
              </a:solidFill>
            </a:endParaRPr>
          </a:p>
          <a:p>
            <a:r>
              <a:rPr lang="en-GB" sz="2400" b="1" dirty="0" smtClean="0">
                <a:solidFill>
                  <a:srgbClr val="7030A0"/>
                </a:solidFill>
              </a:rPr>
              <a:t>CAIS Change Step: Geraint Jones – Therapeutic Director </a:t>
            </a:r>
            <a:endParaRPr lang="en-GB" sz="2400" b="1" dirty="0" smtClean="0">
              <a:solidFill>
                <a:srgbClr val="7030A0"/>
              </a:solidFill>
            </a:endParaRPr>
          </a:p>
          <a:p>
            <a:endParaRPr lang="en-GB" sz="1600" dirty="0" smtClean="0"/>
          </a:p>
          <a:p>
            <a:r>
              <a:rPr lang="en-GB" sz="2400" dirty="0" smtClean="0"/>
              <a:t>“</a:t>
            </a:r>
            <a:r>
              <a:rPr lang="en-GB" sz="2400" dirty="0"/>
              <a:t>From a Change Step perspective, as a third sector organisation, one of the key aspects of effective collaboration is clear lines of communication. Identifying individuals as contact points across the organisations makes a significant difference, providing consistency and a basis for relationship building. As a third sector organisation we are able to provide more flexibility and added value which in turn can lead to developing new and innovative ideas</a:t>
            </a:r>
            <a:r>
              <a:rPr lang="en-GB" sz="2400" dirty="0" smtClean="0"/>
              <a:t>.”</a:t>
            </a:r>
            <a:r>
              <a:rPr lang="en-GB" sz="1600" dirty="0"/>
              <a:t/>
            </a:r>
            <a:br>
              <a:rPr lang="en-GB" sz="1600" dirty="0"/>
            </a:br>
            <a:endParaRPr lang="en-GB" sz="1600" dirty="0"/>
          </a:p>
          <a:p>
            <a:endParaRPr lang="en-GB" sz="1600" b="1" i="1" dirty="0"/>
          </a:p>
          <a:p>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707886"/>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What advice would you give a prison trying to develop community partnerships?</a:t>
            </a:r>
            <a:endParaRPr lang="en-GB" sz="2000" b="1" dirty="0">
              <a:solidFill>
                <a:srgbClr val="FF0000"/>
              </a:solidFill>
            </a:endParaRPr>
          </a:p>
        </p:txBody>
      </p:sp>
    </p:spTree>
    <p:extLst>
      <p:ext uri="{BB962C8B-B14F-4D97-AF65-F5344CB8AC3E}">
        <p14:creationId xmlns:p14="http://schemas.microsoft.com/office/powerpoint/2010/main" val="761633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GB" sz="1800" dirty="0" smtClean="0">
                <a:solidFill>
                  <a:schemeClr val="tx1"/>
                </a:solidFill>
              </a:rPr>
              <a:t>Children’s Showcase Event HMP Parc – </a:t>
            </a:r>
            <a:r>
              <a:rPr lang="en-GB" sz="1800" dirty="0" smtClean="0">
                <a:solidFill>
                  <a:srgbClr val="00B050"/>
                </a:solidFill>
              </a:rPr>
              <a:t>Parent/teacher events since 2015</a:t>
            </a:r>
            <a:endParaRPr lang="en-GB" sz="1800" dirty="0">
              <a:solidFill>
                <a:srgbClr val="00B050"/>
              </a:solidFill>
            </a:endParaRPr>
          </a:p>
        </p:txBody>
      </p:sp>
      <p:sp>
        <p:nvSpPr>
          <p:cNvPr id="5" name="Content Placeholder 4"/>
          <p:cNvSpPr>
            <a:spLocks noGrp="1"/>
          </p:cNvSpPr>
          <p:nvPr>
            <p:ph idx="1"/>
          </p:nvPr>
        </p:nvSpPr>
        <p:spPr>
          <a:xfrm>
            <a:off x="457200" y="980728"/>
            <a:ext cx="8229600" cy="5145435"/>
          </a:xfrm>
        </p:spPr>
        <p:txBody>
          <a:bodyPr/>
          <a:lstStyle/>
          <a:p>
            <a:endParaRPr lang="en-GB" dirty="0"/>
          </a:p>
        </p:txBody>
      </p:sp>
      <p:pic>
        <p:nvPicPr>
          <p:cNvPr id="1026" name="Picture 2" descr="T:\Family Liason Team\Invisible Walls Wales\Children's Showxcase 17 Oct 16\Picture 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138" y="911032"/>
            <a:ext cx="8352928" cy="5517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4716390"/>
            <a:ext cx="5184576"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b="1" dirty="0" smtClean="0">
                <a:solidFill>
                  <a:srgbClr val="FF0000"/>
                </a:solidFill>
              </a:rPr>
              <a:t>Teachers Feedback</a:t>
            </a:r>
          </a:p>
          <a:p>
            <a:pPr marL="285750" indent="-285750">
              <a:buFont typeface="Arial" pitchFamily="34" charset="0"/>
              <a:buChar char="•"/>
            </a:pPr>
            <a:r>
              <a:rPr lang="en-GB" sz="1600" dirty="0" smtClean="0"/>
              <a:t>‘The children were excited to see dad </a:t>
            </a:r>
          </a:p>
          <a:p>
            <a:pPr marL="285750" indent="-285750">
              <a:buFont typeface="Arial" pitchFamily="34" charset="0"/>
              <a:buChar char="•"/>
            </a:pPr>
            <a:r>
              <a:rPr lang="en-GB" sz="1600" dirty="0" smtClean="0"/>
              <a:t>‘Good for the school to have links with dad</a:t>
            </a:r>
          </a:p>
          <a:p>
            <a:pPr marL="285750" indent="-285750">
              <a:buFont typeface="Arial" pitchFamily="34" charset="0"/>
              <a:buChar char="•"/>
            </a:pPr>
            <a:r>
              <a:rPr lang="en-GB" sz="1600" dirty="0" smtClean="0"/>
              <a:t>‘Interesting seeing their relationship with their dad</a:t>
            </a:r>
          </a:p>
          <a:p>
            <a:pPr marL="285750" indent="-285750">
              <a:buFont typeface="Arial" pitchFamily="34" charset="0"/>
              <a:buChar char="•"/>
            </a:pPr>
            <a:r>
              <a:rPr lang="en-GB" sz="1600" dirty="0" smtClean="0"/>
              <a:t>‘We had a clear outline of what was expected </a:t>
            </a:r>
            <a:endParaRPr lang="en-GB" sz="1600" dirty="0"/>
          </a:p>
        </p:txBody>
      </p:sp>
      <p:sp>
        <p:nvSpPr>
          <p:cNvPr id="7" name="TextBox 6"/>
          <p:cNvSpPr txBox="1"/>
          <p:nvPr/>
        </p:nvSpPr>
        <p:spPr>
          <a:xfrm flipH="1">
            <a:off x="6588224" y="1094438"/>
            <a:ext cx="1984826" cy="329320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600" b="1" dirty="0" smtClean="0">
                <a:solidFill>
                  <a:srgbClr val="FF0000"/>
                </a:solidFill>
              </a:rPr>
              <a:t>Mum and Dad said :</a:t>
            </a:r>
          </a:p>
          <a:p>
            <a:pPr marL="171450" indent="-171450">
              <a:buFont typeface="Arial" pitchFamily="34" charset="0"/>
              <a:buChar char="•"/>
            </a:pPr>
            <a:r>
              <a:rPr lang="en-GB" sz="1600" dirty="0" smtClean="0"/>
              <a:t>‘I didn’t know what to expect but it was like attending the school</a:t>
            </a:r>
          </a:p>
          <a:p>
            <a:pPr marL="171450" indent="-171450">
              <a:buFont typeface="Arial" pitchFamily="34" charset="0"/>
              <a:buChar char="•"/>
            </a:pPr>
            <a:r>
              <a:rPr lang="en-GB" sz="1600" dirty="0" smtClean="0"/>
              <a:t>The school has been so supportive throughout his sentence</a:t>
            </a:r>
          </a:p>
          <a:p>
            <a:pPr marL="171450" indent="-171450">
              <a:buFont typeface="Arial" pitchFamily="34" charset="0"/>
              <a:buChar char="•"/>
            </a:pPr>
            <a:r>
              <a:rPr lang="en-GB" sz="1600" dirty="0" smtClean="0"/>
              <a:t>The children were excited to show their school work’</a:t>
            </a:r>
          </a:p>
        </p:txBody>
      </p:sp>
      <p:sp>
        <p:nvSpPr>
          <p:cNvPr id="2" name="TextBox 1"/>
          <p:cNvSpPr txBox="1"/>
          <p:nvPr/>
        </p:nvSpPr>
        <p:spPr>
          <a:xfrm>
            <a:off x="467544" y="1109827"/>
            <a:ext cx="1737013"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dirty="0" smtClean="0"/>
              <a:t>Son,  9 and daughter  6 years.</a:t>
            </a:r>
          </a:p>
          <a:p>
            <a:r>
              <a:rPr lang="en-GB" sz="1400" dirty="0" smtClean="0"/>
              <a:t>3 School Teachers attended  for one family.</a:t>
            </a:r>
            <a:endParaRPr lang="en-GB" sz="1400" dirty="0"/>
          </a:p>
        </p:txBody>
      </p:sp>
    </p:spTree>
    <p:extLst>
      <p:ext uri="{BB962C8B-B14F-4D97-AF65-F5344CB8AC3E}">
        <p14:creationId xmlns:p14="http://schemas.microsoft.com/office/powerpoint/2010/main" val="2881531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175" y="96928"/>
            <a:ext cx="8496944" cy="707886"/>
          </a:xfrm>
          <a:prstGeom prst="rect">
            <a:avLst/>
          </a:prstGeom>
          <a:noFill/>
        </p:spPr>
        <p:txBody>
          <a:bodyPr wrap="square" rtlCol="0">
            <a:spAutoFit/>
          </a:bodyPr>
          <a:lstStyle/>
          <a:p>
            <a:r>
              <a:rPr lang="en-GB" sz="2000" dirty="0" smtClean="0"/>
              <a:t>Fire Fighter For A Day – </a:t>
            </a:r>
            <a:r>
              <a:rPr lang="en-GB" sz="2000" dirty="0" smtClean="0">
                <a:solidFill>
                  <a:srgbClr val="00B050"/>
                </a:solidFill>
              </a:rPr>
              <a:t>Dad’s &amp; their children version… with South Wales Fire &amp; Rescue Service since 2016</a:t>
            </a:r>
          </a:p>
        </p:txBody>
      </p:sp>
      <p:pic>
        <p:nvPicPr>
          <p:cNvPr id="3" name="Picture 2" descr="T:\Printshop_information\Trevor\FFFAD fathers &amp; children\Picture 2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332" y="3861048"/>
            <a:ext cx="4355399" cy="28958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Printshop_information\Trevor\FFFAD fathers &amp; children\Picture 2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16" y="836712"/>
            <a:ext cx="398326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Printshop_information\Trevor\FFFAD fathers &amp; children\Picture 0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132" y="836712"/>
            <a:ext cx="4788599" cy="29254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Printshop_information\Trevor\FFFAD fathers &amp; children\Picture 27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175" y="4012488"/>
            <a:ext cx="3995936" cy="26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222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70" y="53308"/>
            <a:ext cx="8136904" cy="584775"/>
          </a:xfrm>
          <a:prstGeom prst="rect">
            <a:avLst/>
          </a:prstGeom>
          <a:noFill/>
        </p:spPr>
        <p:txBody>
          <a:bodyPr wrap="square" rtlCol="0">
            <a:spAutoFit/>
          </a:bodyPr>
          <a:lstStyle/>
          <a:p>
            <a:r>
              <a:rPr lang="en-GB" sz="3200" b="1" dirty="0">
                <a:solidFill>
                  <a:srgbClr val="FF0000"/>
                </a:solidFill>
              </a:rPr>
              <a:t>D of E Bronze Award</a:t>
            </a:r>
            <a:r>
              <a:rPr lang="en-GB" sz="3200" b="1" dirty="0" smtClean="0">
                <a:solidFill>
                  <a:srgbClr val="FF0000"/>
                </a:solidFill>
              </a:rPr>
              <a:t>:  </a:t>
            </a:r>
            <a:r>
              <a:rPr lang="en-GB" sz="2400" b="1" dirty="0" smtClean="0">
                <a:solidFill>
                  <a:srgbClr val="FF0000"/>
                </a:solidFill>
              </a:rPr>
              <a:t>HMP Parc since - 2014 </a:t>
            </a:r>
            <a:endParaRPr lang="en-GB" sz="2400" b="1" dirty="0">
              <a:solidFill>
                <a:srgbClr val="FF0000"/>
              </a:solidFill>
            </a:endParaRPr>
          </a:p>
        </p:txBody>
      </p:sp>
      <p:pic>
        <p:nvPicPr>
          <p:cNvPr id="4" name="Picture 3" descr="C:\Users\mattheww\AppData\Local\Microsoft\Windows\Temporary Internet Files\Content.Outlook\88EMHBCO\DSC_04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99" y="4653136"/>
            <a:ext cx="4392114" cy="2084158"/>
          </a:xfrm>
          <a:prstGeom prst="rect">
            <a:avLst/>
          </a:prstGeom>
          <a:noFill/>
          <a:ln>
            <a:noFill/>
          </a:ln>
        </p:spPr>
      </p:pic>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3308"/>
            <a:ext cx="1080120" cy="86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BPRCFAP001\Departments\Family Liason Team\Photo`s for Corin\Photos 2016\DSC_038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054" y="3358707"/>
            <a:ext cx="4295258" cy="3378587"/>
          </a:xfrm>
          <a:prstGeom prst="rect">
            <a:avLst/>
          </a:prstGeom>
          <a:noFill/>
          <a:ln>
            <a:noFill/>
          </a:ln>
        </p:spPr>
      </p:pic>
      <p:pic>
        <p:nvPicPr>
          <p:cNvPr id="1026" name="Picture 2" descr="http://i2.walesonline.co.uk/incoming/article11960374.ece/ALTERNATES/s615/Former-Parc-Prison-inmate-Marc-Farrow-returned-to-the-jail-to-pick-up-a-DofE-Leaders-Award-with-his-daugh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0279" y="638083"/>
            <a:ext cx="4672033" cy="310709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8" y="638082"/>
            <a:ext cx="4442693" cy="38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070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p:cNvPicPr>
            <a:picLocks noChangeAspect="1"/>
          </p:cNvPicPr>
          <p:nvPr/>
        </p:nvPicPr>
        <p:blipFill rotWithShape="1">
          <a:blip r:embed="rId2">
            <a:extLst>
              <a:ext uri="{28A0092B-C50C-407E-A947-70E740481C1C}">
                <a14:useLocalDpi xmlns:a14="http://schemas.microsoft.com/office/drawing/2010/main" val="0"/>
              </a:ext>
            </a:extLst>
          </a:blip>
          <a:srcRect t="23870" b="26683"/>
          <a:stretch/>
        </p:blipFill>
        <p:spPr bwMode="auto">
          <a:xfrm>
            <a:off x="7378700" y="0"/>
            <a:ext cx="1736557" cy="4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4" y="121613"/>
            <a:ext cx="8928992" cy="954107"/>
          </a:xfrm>
          <a:prstGeom prst="rect">
            <a:avLst/>
          </a:prstGeom>
          <a:noFill/>
        </p:spPr>
        <p:txBody>
          <a:bodyPr wrap="square" rtlCol="0">
            <a:spAutoFit/>
          </a:bodyPr>
          <a:lstStyle/>
          <a:p>
            <a:r>
              <a:rPr lang="en-GB" sz="2800" b="1" dirty="0" smtClean="0">
                <a:solidFill>
                  <a:srgbClr val="7030A0"/>
                </a:solidFill>
              </a:rPr>
              <a:t>‘Family Man’ &amp; ‘Fathers Inside’:</a:t>
            </a:r>
          </a:p>
          <a:p>
            <a:r>
              <a:rPr lang="en-GB" sz="2800" b="1" dirty="0" smtClean="0">
                <a:solidFill>
                  <a:srgbClr val="FF0000"/>
                </a:solidFill>
              </a:rPr>
              <a:t>In partnership with Safe Ground UK since 2010</a:t>
            </a:r>
            <a:endParaRPr lang="en-GB" sz="2800" b="1" dirty="0">
              <a:solidFill>
                <a:srgbClr val="FF0000"/>
              </a:solidFill>
            </a:endParaRPr>
          </a:p>
        </p:txBody>
      </p:sp>
      <p:pic>
        <p:nvPicPr>
          <p:cNvPr id="12290" name="Picture 2" descr="T:\Family Liason Team\Photographs\Family Man\Family Man 07 Sept 2014\photo's\family day presentation\1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44824"/>
            <a:ext cx="4320480" cy="3960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orina\AppData\Local\Microsoft\Windows\Temporary Internet Files\Content.Outlook\2M785CFM\Picture 019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844824"/>
            <a:ext cx="403244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22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35" y="253206"/>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155" y="253205"/>
            <a:ext cx="6953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0" y="6165303"/>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100" y="6284913"/>
            <a:ext cx="109061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08335" y="908720"/>
            <a:ext cx="868414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835697" y="6284912"/>
            <a:ext cx="792088" cy="424159"/>
          </a:xfrm>
          <a:prstGeom prst="rect">
            <a:avLst/>
          </a:prstGeom>
          <a:noFill/>
          <a:ln>
            <a:noFill/>
          </a:ln>
        </p:spPr>
      </p:pic>
      <p:sp>
        <p:nvSpPr>
          <p:cNvPr id="3" name="Rectangle 2"/>
          <p:cNvSpPr/>
          <p:nvPr/>
        </p:nvSpPr>
        <p:spPr>
          <a:xfrm>
            <a:off x="49906" y="140439"/>
            <a:ext cx="9000999" cy="1200329"/>
          </a:xfrm>
          <a:prstGeom prst="rect">
            <a:avLst/>
          </a:prstGeom>
        </p:spPr>
        <p:txBody>
          <a:bodyPr wrap="square">
            <a:spAutoFit/>
          </a:bodyPr>
          <a:lstStyle/>
          <a:p>
            <a:pPr algn="ctr"/>
            <a:endParaRPr lang="en-US" sz="2400" b="1" dirty="0" smtClean="0">
              <a:solidFill>
                <a:srgbClr val="7030A0"/>
              </a:solidFill>
              <a:ea typeface="ＭＳ Ｐゴシック" pitchFamily="34" charset="-128"/>
            </a:endParaRPr>
          </a:p>
          <a:p>
            <a:pPr algn="ctr"/>
            <a:endParaRPr lang="en-US" sz="2400" b="1" dirty="0">
              <a:solidFill>
                <a:srgbClr val="7030A0"/>
              </a:solidFill>
              <a:ea typeface="ＭＳ Ｐゴシック" pitchFamily="34" charset="-128"/>
            </a:endParaRPr>
          </a:p>
          <a:p>
            <a:pPr algn="ctr"/>
            <a:endParaRPr lang="en-US" sz="2400" b="1" dirty="0" smtClean="0">
              <a:solidFill>
                <a:srgbClr val="7030A0"/>
              </a:solidFill>
              <a:ea typeface="ＭＳ Ｐゴシック" pitchFamily="34" charset="-128"/>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229927" y="174844"/>
            <a:ext cx="8684145" cy="584775"/>
          </a:xfrm>
          <a:prstGeom prst="rect">
            <a:avLst/>
          </a:prstGeom>
        </p:spPr>
        <p:txBody>
          <a:bodyPr wrap="square">
            <a:spAutoFit/>
          </a:bodyPr>
          <a:lstStyle/>
          <a:p>
            <a:pPr algn="ctr"/>
            <a:r>
              <a:rPr lang="en-GB" sz="3200" b="1" dirty="0" smtClean="0">
                <a:solidFill>
                  <a:srgbClr val="FF0000"/>
                </a:solidFill>
              </a:rPr>
              <a:t>Family Day Events…</a:t>
            </a:r>
            <a:r>
              <a:rPr lang="en-GB" sz="1400" b="1" dirty="0" smtClean="0">
                <a:solidFill>
                  <a:srgbClr val="FF0000"/>
                </a:solidFill>
              </a:rPr>
              <a:t>Throughout the year </a:t>
            </a:r>
            <a:endParaRPr lang="en-GB" sz="3200" b="1" dirty="0">
              <a:solidFill>
                <a:srgbClr val="FF0000"/>
              </a:solidFill>
            </a:endParaRPr>
          </a:p>
        </p:txBody>
      </p:sp>
      <p:pic>
        <p:nvPicPr>
          <p:cNvPr id="2050" name="Picture 2" descr="C:\Users\corina\AppData\Local\Microsoft\Windows\Temporary Internet Files\Content.Outlook\2M785CFM\08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1880" y="3863605"/>
            <a:ext cx="2137615" cy="28446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rina\AppData\Local\Microsoft\Windows\Temporary Internet Files\Content.Outlook\2M785CFM\07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4692" y="841260"/>
            <a:ext cx="3491880" cy="28757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rina\AppData\Local\Microsoft\Windows\Temporary Internet Files\Content.Outlook\2M785CFM\0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697935" y="4164935"/>
            <a:ext cx="2998439" cy="18146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orina\AppData\Local\Microsoft\Windows\Temporary Internet Files\Content.Outlook\2M785CFM\12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26219" y="759619"/>
            <a:ext cx="3563888" cy="31039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orina\AppData\Local\Microsoft\Windows\Temporary Internet Files\Content.Outlook\2M785CFM\02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8104" y="4001062"/>
            <a:ext cx="2232248" cy="27095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corina\AppData\Local\Microsoft\Windows\Temporary Internet Files\Content.Outlook\2M785CFM\086 (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5400000">
            <a:off x="-362214" y="1301705"/>
            <a:ext cx="313184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corina\AppData\Local\Microsoft\Windows\Temporary Internet Files\Content.Outlook\2M785CFM\35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906" y="3972767"/>
            <a:ext cx="4058257"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438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1631216"/>
          </a:xfrm>
          <a:prstGeom prst="rect">
            <a:avLst/>
          </a:prstGeom>
          <a:noFill/>
        </p:spPr>
        <p:txBody>
          <a:bodyPr wrap="square" rtlCol="0">
            <a:spAutoFit/>
          </a:bodyPr>
          <a:lstStyle/>
          <a:p>
            <a:r>
              <a:rPr lang="en-GB" sz="2400" b="1" dirty="0" smtClean="0"/>
              <a:t>Positive family re-engagement: </a:t>
            </a:r>
          </a:p>
          <a:p>
            <a:r>
              <a:rPr lang="en-GB" sz="4000" b="1" dirty="0" smtClean="0">
                <a:solidFill>
                  <a:srgbClr val="7030A0"/>
                </a:solidFill>
              </a:rPr>
              <a:t>Scouts Wales:</a:t>
            </a:r>
            <a:r>
              <a:rPr lang="en-GB" sz="4000" b="1" dirty="0" smtClean="0">
                <a:solidFill>
                  <a:srgbClr val="FF0000"/>
                </a:solidFill>
              </a:rPr>
              <a:t> </a:t>
            </a:r>
            <a:r>
              <a:rPr lang="en-GB" sz="2800" b="1" dirty="0" smtClean="0">
                <a:solidFill>
                  <a:srgbClr val="7030A0"/>
                </a:solidFill>
              </a:rPr>
              <a:t>At HMP Parc</a:t>
            </a:r>
          </a:p>
          <a:p>
            <a:r>
              <a:rPr lang="en-GB" sz="3600" b="1" dirty="0" smtClean="0">
                <a:solidFill>
                  <a:srgbClr val="FF0000"/>
                </a:solidFill>
              </a:rPr>
              <a:t>Glyndwr Scouts Club </a:t>
            </a:r>
            <a:endParaRPr lang="en-GB" sz="3600" b="1" dirty="0">
              <a:solidFill>
                <a:srgbClr val="FF0000"/>
              </a:solidFill>
            </a:endParaRPr>
          </a:p>
        </p:txBody>
      </p:sp>
      <p:pic>
        <p:nvPicPr>
          <p:cNvPr id="4" name="Picture 12" descr="T:\Family Liason Team\Scouts Wales\Picture 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9" y="1193850"/>
            <a:ext cx="2952328" cy="266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ts1.mm.bing.net/th?id=JN.vTL5mojDcKap8VFSVg%2b3wQ&amp;w=220&amp;h=94&amp;c=7&amp;rs=1&amp;qlt=90&amp;o=4&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0668"/>
            <a:ext cx="2339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T:\Family Liason Team\Photo`s for Corin\Photos 2016\SAM_2222.jpg"/>
          <p:cNvPicPr>
            <a:picLocks noChangeAspect="1" noChangeArrowheads="1"/>
          </p:cNvPicPr>
          <p:nvPr/>
        </p:nvPicPr>
        <p:blipFill rotWithShape="1">
          <a:blip r:embed="rId4">
            <a:extLst>
              <a:ext uri="{28A0092B-C50C-407E-A947-70E740481C1C}">
                <a14:useLocalDpi xmlns:a14="http://schemas.microsoft.com/office/drawing/2010/main" val="0"/>
              </a:ext>
            </a:extLst>
          </a:blip>
          <a:srcRect l="18945" t="5113" r="-3407" b="-274"/>
          <a:stretch/>
        </p:blipFill>
        <p:spPr bwMode="auto">
          <a:xfrm>
            <a:off x="107504" y="2132855"/>
            <a:ext cx="6156768" cy="46760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56176" y="4869160"/>
            <a:ext cx="2880320" cy="523220"/>
          </a:xfrm>
          <a:prstGeom prst="rect">
            <a:avLst/>
          </a:prstGeom>
          <a:noFill/>
        </p:spPr>
        <p:txBody>
          <a:bodyPr wrap="square" rtlCol="0">
            <a:spAutoFit/>
          </a:bodyPr>
          <a:lstStyle/>
          <a:p>
            <a:r>
              <a:rPr lang="en-GB" sz="2800" b="1" i="1" dirty="0" smtClean="0"/>
              <a:t>Still growing…</a:t>
            </a:r>
            <a:endParaRPr lang="en-GB" sz="2800" b="1" i="1" dirty="0"/>
          </a:p>
        </p:txBody>
      </p:sp>
      <p:sp>
        <p:nvSpPr>
          <p:cNvPr id="6" name="Left Arrow 5"/>
          <p:cNvSpPr/>
          <p:nvPr/>
        </p:nvSpPr>
        <p:spPr>
          <a:xfrm>
            <a:off x="6264272" y="5832281"/>
            <a:ext cx="16921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otched Right Arrow 9"/>
          <p:cNvSpPr/>
          <p:nvPr/>
        </p:nvSpPr>
        <p:spPr>
          <a:xfrm>
            <a:off x="4929181" y="119385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826097" y="1517015"/>
            <a:ext cx="2592288" cy="461665"/>
          </a:xfrm>
          <a:prstGeom prst="rect">
            <a:avLst/>
          </a:prstGeom>
          <a:noFill/>
        </p:spPr>
        <p:txBody>
          <a:bodyPr wrap="square" rtlCol="0">
            <a:spAutoFit/>
          </a:bodyPr>
          <a:lstStyle/>
          <a:p>
            <a:r>
              <a:rPr lang="en-GB" sz="2400" b="1" i="1" dirty="0" smtClean="0"/>
              <a:t>Founded 2014…</a:t>
            </a:r>
            <a:endParaRPr lang="en-GB" sz="2400" b="1" i="1" dirty="0"/>
          </a:p>
        </p:txBody>
      </p:sp>
    </p:spTree>
    <p:extLst>
      <p:ext uri="{BB962C8B-B14F-4D97-AF65-F5344CB8AC3E}">
        <p14:creationId xmlns:p14="http://schemas.microsoft.com/office/powerpoint/2010/main" val="1100437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84846" y="980728"/>
            <a:ext cx="8684145" cy="1323439"/>
          </a:xfrm>
          <a:prstGeom prst="rect">
            <a:avLst/>
          </a:prstGeom>
          <a:noFill/>
        </p:spPr>
        <p:txBody>
          <a:bodyPr wrap="square" rtlCol="0">
            <a:spAutoFit/>
          </a:bodyPr>
          <a:lstStyle/>
          <a:p>
            <a:endParaRPr lang="en-GB" sz="1600" b="1" i="1" dirty="0" smtClean="0"/>
          </a:p>
          <a:p>
            <a:pPr algn="r"/>
            <a:endParaRPr lang="en-GB" sz="1600" b="1" i="1" dirty="0"/>
          </a:p>
          <a:p>
            <a:pPr algn="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8">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pic>
        <p:nvPicPr>
          <p:cNvPr id="15" name="Picture 2" descr="C:\Users\corina\AppData\Local\Microsoft\Windows\Temporary Internet Files\Content.Outlook\2M785CFM\SafeGround_HMP-Parc_Presentation-30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7584" y="476672"/>
            <a:ext cx="7619788" cy="3600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4437112"/>
            <a:ext cx="7619788" cy="1231106"/>
          </a:xfrm>
          <a:prstGeom prst="rect">
            <a:avLst/>
          </a:prstGeom>
        </p:spPr>
        <p:txBody>
          <a:bodyPr wrap="square">
            <a:spAutoFit/>
          </a:bodyPr>
          <a:lstStyle/>
          <a:p>
            <a:r>
              <a:rPr lang="en-GB" sz="2800" b="1" dirty="0">
                <a:latin typeface="Gabriola" panose="04040605051002020D02" pitchFamily="82" charset="0"/>
              </a:rPr>
              <a:t>‘Knowing is not enough. We must apply. Willing is not enough. We must do</a:t>
            </a:r>
            <a:r>
              <a:rPr lang="en-GB" sz="2800" b="1" dirty="0" smtClean="0">
                <a:latin typeface="Gabriola" panose="04040605051002020D02" pitchFamily="82" charset="0"/>
              </a:rPr>
              <a:t>.’</a:t>
            </a:r>
          </a:p>
          <a:p>
            <a:pPr algn="r"/>
            <a:r>
              <a:rPr lang="en-GB" dirty="0" smtClean="0">
                <a:latin typeface="Gabriola" panose="04040605051002020D02" pitchFamily="82" charset="0"/>
              </a:rPr>
              <a:t>Bruce  Lee</a:t>
            </a:r>
            <a:endParaRPr lang="en-GB" dirty="0">
              <a:latin typeface="Gabriola" panose="04040605051002020D02" pitchFamily="82" charset="0"/>
            </a:endParaRPr>
          </a:p>
        </p:txBody>
      </p:sp>
    </p:spTree>
    <p:extLst>
      <p:ext uri="{BB962C8B-B14F-4D97-AF65-F5344CB8AC3E}">
        <p14:creationId xmlns:p14="http://schemas.microsoft.com/office/powerpoint/2010/main" val="1704600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4985980"/>
          </a:xfrm>
          <a:prstGeom prst="rect">
            <a:avLst/>
          </a:prstGeom>
          <a:noFill/>
        </p:spPr>
        <p:txBody>
          <a:bodyPr wrap="square" rtlCol="0">
            <a:spAutoFit/>
          </a:bodyPr>
          <a:lstStyle/>
          <a:p>
            <a:pPr marL="285750" indent="-285750">
              <a:buFont typeface="Wingdings" panose="05000000000000000000" pitchFamily="2" charset="2"/>
              <a:buChar char="ü"/>
            </a:pPr>
            <a:r>
              <a:rPr lang="en-GB" sz="5400" b="1" i="1" dirty="0" smtClean="0"/>
              <a:t>Discuss &amp; List - </a:t>
            </a:r>
            <a:r>
              <a:rPr lang="en-GB" sz="5400" b="1" i="1" dirty="0" smtClean="0">
                <a:solidFill>
                  <a:srgbClr val="00B050"/>
                </a:solidFill>
              </a:rPr>
              <a:t>What realistic solutions could be generated to overcome the challenges you have identified? </a:t>
            </a:r>
            <a:endParaRPr lang="en-GB" sz="5400" b="1" i="1" dirty="0">
              <a:solidFill>
                <a:srgbClr val="00B050"/>
              </a:solidFill>
            </a:endParaRPr>
          </a:p>
          <a:p>
            <a:pPr algn="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584775"/>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3200" b="1" dirty="0" smtClean="0">
                <a:solidFill>
                  <a:srgbClr val="FF0000"/>
                </a:solidFill>
              </a:rPr>
              <a:t>Discussion Question: 2.</a:t>
            </a:r>
            <a:endParaRPr lang="en-GB" sz="3200" b="1" dirty="0">
              <a:solidFill>
                <a:srgbClr val="FF0000"/>
              </a:solidFill>
            </a:endParaRPr>
          </a:p>
        </p:txBody>
      </p:sp>
    </p:spTree>
    <p:extLst>
      <p:ext uri="{BB962C8B-B14F-4D97-AF65-F5344CB8AC3E}">
        <p14:creationId xmlns:p14="http://schemas.microsoft.com/office/powerpoint/2010/main" val="330766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84846" y="980728"/>
            <a:ext cx="8684145" cy="1323439"/>
          </a:xfrm>
          <a:prstGeom prst="rect">
            <a:avLst/>
          </a:prstGeom>
          <a:noFill/>
        </p:spPr>
        <p:txBody>
          <a:bodyPr wrap="square" rtlCol="0">
            <a:spAutoFit/>
          </a:bodyPr>
          <a:lstStyle/>
          <a:p>
            <a:endParaRPr lang="en-GB" sz="1600" b="1" i="1" dirty="0" smtClean="0"/>
          </a:p>
          <a:p>
            <a:pPr algn="r"/>
            <a:endParaRPr lang="en-GB" sz="1600" b="1" i="1" dirty="0"/>
          </a:p>
          <a:p>
            <a:pPr algn="r"/>
            <a:endParaRPr lang="en-GB" sz="1600"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8">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graphicFrame>
        <p:nvGraphicFramePr>
          <p:cNvPr id="3" name="Diagram 2"/>
          <p:cNvGraphicFramePr/>
          <p:nvPr>
            <p:extLst>
              <p:ext uri="{D42A27DB-BD31-4B8C-83A1-F6EECF244321}">
                <p14:modId xmlns:p14="http://schemas.microsoft.com/office/powerpoint/2010/main" val="3171436852"/>
              </p:ext>
            </p:extLst>
          </p:nvPr>
        </p:nvGraphicFramePr>
        <p:xfrm>
          <a:off x="100366" y="1412776"/>
          <a:ext cx="4727848" cy="455413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TextBox 4"/>
          <p:cNvSpPr txBox="1"/>
          <p:nvPr/>
        </p:nvSpPr>
        <p:spPr>
          <a:xfrm>
            <a:off x="754716" y="188640"/>
            <a:ext cx="7705716" cy="523220"/>
          </a:xfrm>
          <a:prstGeom prst="rect">
            <a:avLst/>
          </a:prstGeom>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GB" sz="2800" b="1" dirty="0" smtClean="0"/>
              <a:t>Key barriers to stakeholder engagement</a:t>
            </a:r>
            <a:endParaRPr lang="en-GB" sz="2800" b="1" dirty="0"/>
          </a:p>
        </p:txBody>
      </p:sp>
      <p:sp>
        <p:nvSpPr>
          <p:cNvPr id="6" name="TextBox 5"/>
          <p:cNvSpPr txBox="1"/>
          <p:nvPr/>
        </p:nvSpPr>
        <p:spPr>
          <a:xfrm>
            <a:off x="4930974" y="698038"/>
            <a:ext cx="4111252" cy="5170646"/>
          </a:xfrm>
          <a:prstGeom prst="rect">
            <a:avLst/>
          </a:prstGeom>
          <a:noFill/>
        </p:spPr>
        <p:txBody>
          <a:bodyPr wrap="square" rtlCol="0">
            <a:spAutoFit/>
          </a:bodyPr>
          <a:lstStyle/>
          <a:p>
            <a:pPr marL="342900" indent="-342900">
              <a:buAutoNum type="arabicPeriod"/>
            </a:pPr>
            <a:r>
              <a:rPr lang="en-GB" sz="2400" b="1" dirty="0" smtClean="0">
                <a:solidFill>
                  <a:srgbClr val="FF0000"/>
                </a:solidFill>
              </a:rPr>
              <a:t>Culturally &amp; strategically unimportant</a:t>
            </a:r>
          </a:p>
          <a:p>
            <a:pPr marL="342900" indent="-342900">
              <a:buAutoNum type="arabicPeriod"/>
            </a:pPr>
            <a:endParaRPr lang="en-GB" sz="2400" b="1" dirty="0" smtClean="0">
              <a:solidFill>
                <a:srgbClr val="FF0000"/>
              </a:solidFill>
            </a:endParaRPr>
          </a:p>
          <a:p>
            <a:pPr marL="342900" indent="-342900">
              <a:buAutoNum type="arabicPeriod"/>
            </a:pPr>
            <a:r>
              <a:rPr lang="en-GB" sz="2400" b="1" dirty="0" smtClean="0">
                <a:solidFill>
                  <a:srgbClr val="0070C0"/>
                </a:solidFill>
              </a:rPr>
              <a:t>Lack of financial resource</a:t>
            </a:r>
          </a:p>
          <a:p>
            <a:pPr marL="342900" indent="-342900">
              <a:buAutoNum type="arabicPeriod"/>
            </a:pPr>
            <a:endParaRPr lang="en-GB" sz="2400" b="1" dirty="0" smtClean="0">
              <a:solidFill>
                <a:srgbClr val="0070C0"/>
              </a:solidFill>
            </a:endParaRPr>
          </a:p>
          <a:p>
            <a:pPr marL="342900" indent="-342900">
              <a:buAutoNum type="arabicPeriod"/>
            </a:pPr>
            <a:r>
              <a:rPr lang="en-GB" sz="2400" b="1" dirty="0" smtClean="0">
                <a:solidFill>
                  <a:srgbClr val="FF0000"/>
                </a:solidFill>
              </a:rPr>
              <a:t>Limited staff to implement</a:t>
            </a:r>
          </a:p>
          <a:p>
            <a:pPr marL="342900" indent="-342900">
              <a:buAutoNum type="arabicPeriod"/>
            </a:pPr>
            <a:endParaRPr lang="en-GB" sz="2400" b="1" dirty="0" smtClean="0">
              <a:solidFill>
                <a:srgbClr val="FF0000"/>
              </a:solidFill>
            </a:endParaRPr>
          </a:p>
          <a:p>
            <a:pPr marL="342900" indent="-342900">
              <a:buAutoNum type="arabicPeriod"/>
            </a:pPr>
            <a:r>
              <a:rPr lang="en-GB" sz="2400" b="1" dirty="0" smtClean="0">
                <a:solidFill>
                  <a:srgbClr val="0070C0"/>
                </a:solidFill>
              </a:rPr>
              <a:t>Limited space &amp; facilities</a:t>
            </a:r>
          </a:p>
          <a:p>
            <a:pPr marL="342900" indent="-342900">
              <a:buAutoNum type="arabicPeriod"/>
            </a:pPr>
            <a:endParaRPr lang="en-GB" sz="2400" b="1" dirty="0" smtClean="0">
              <a:solidFill>
                <a:srgbClr val="0070C0"/>
              </a:solidFill>
            </a:endParaRPr>
          </a:p>
          <a:p>
            <a:pPr marL="342900" indent="-342900">
              <a:buAutoNum type="arabicPeriod"/>
            </a:pPr>
            <a:r>
              <a:rPr lang="en-GB" sz="2400" b="1" dirty="0" smtClean="0">
                <a:solidFill>
                  <a:srgbClr val="FF0000"/>
                </a:solidFill>
              </a:rPr>
              <a:t>No clear accountable lead</a:t>
            </a:r>
          </a:p>
          <a:p>
            <a:pPr marL="342900" indent="-342900">
              <a:buAutoNum type="arabicPeriod"/>
            </a:pPr>
            <a:endParaRPr lang="en-GB" sz="2400" b="1" dirty="0" smtClean="0">
              <a:solidFill>
                <a:srgbClr val="FF0000"/>
              </a:solidFill>
            </a:endParaRPr>
          </a:p>
          <a:p>
            <a:pPr marL="342900" indent="-342900">
              <a:buAutoNum type="arabicPeriod"/>
            </a:pPr>
            <a:r>
              <a:rPr lang="en-GB" sz="2400" b="1" dirty="0" smtClean="0">
                <a:solidFill>
                  <a:srgbClr val="0070C0"/>
                </a:solidFill>
              </a:rPr>
              <a:t>Inexperience of stakeholder engagement</a:t>
            </a:r>
            <a:endParaRPr lang="en-GB" dirty="0"/>
          </a:p>
          <a:p>
            <a:endParaRPr lang="en-GB" dirty="0" smtClean="0"/>
          </a:p>
        </p:txBody>
      </p:sp>
    </p:spTree>
    <p:extLst>
      <p:ext uri="{BB962C8B-B14F-4D97-AF65-F5344CB8AC3E}">
        <p14:creationId xmlns:p14="http://schemas.microsoft.com/office/powerpoint/2010/main" val="170460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5078313"/>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smtClean="0"/>
              <a:t>Research, understand, accept – Government endorsed international evidence base that FI are a key causal factor in reducing current and next generation offending.</a:t>
            </a:r>
          </a:p>
          <a:p>
            <a:endParaRPr lang="en-GB" sz="2000" b="1" dirty="0" smtClean="0"/>
          </a:p>
          <a:p>
            <a:pPr marL="285750" indent="-285750">
              <a:buFont typeface="Wingdings" panose="05000000000000000000" pitchFamily="2" charset="2"/>
              <a:buChar char="ü"/>
            </a:pPr>
            <a:r>
              <a:rPr lang="en-GB" sz="2000" b="1" dirty="0" smtClean="0">
                <a:solidFill>
                  <a:schemeClr val="accent1"/>
                </a:solidFill>
              </a:rPr>
              <a:t>Embed priority documents into your strategy e.g. LF Recommendations, HMIP Expectations, HMPPS Guidance.</a:t>
            </a:r>
          </a:p>
          <a:p>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Integrate FI strategy across departments – create synergy with RR strategy, substance misuse, safer custody, L &amp; S, security, etc.</a:t>
            </a:r>
          </a:p>
          <a:p>
            <a:endParaRPr lang="en-GB" sz="2000" b="1" dirty="0" smtClean="0"/>
          </a:p>
          <a:p>
            <a:pPr marL="285750" indent="-285750">
              <a:buFont typeface="Wingdings" panose="05000000000000000000" pitchFamily="2" charset="2"/>
              <a:buChar char="ü"/>
            </a:pPr>
            <a:r>
              <a:rPr lang="en-GB" sz="2000" b="1" dirty="0" smtClean="0">
                <a:solidFill>
                  <a:schemeClr val="accent1"/>
                </a:solidFill>
              </a:rPr>
              <a:t>Identify and promote interdepartmental benefits</a:t>
            </a:r>
          </a:p>
          <a:p>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Once the cultural Rubicon is crossed… don’t relax!</a:t>
            </a:r>
          </a:p>
          <a:p>
            <a:pPr algn="r"/>
            <a:endParaRPr lang="en-GB" sz="1600" b="1" i="1" dirty="0"/>
          </a:p>
          <a:p>
            <a:pPr algn="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40011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1. Culturally &amp; Strategically Unimportant </a:t>
            </a:r>
            <a:r>
              <a:rPr lang="en-GB" sz="2000" b="1" dirty="0">
                <a:solidFill>
                  <a:srgbClr val="FF0000"/>
                </a:solidFill>
              </a:rPr>
              <a:t>:</a:t>
            </a:r>
            <a:r>
              <a:rPr lang="en-GB" sz="2000" b="1" dirty="0" smtClean="0">
                <a:solidFill>
                  <a:srgbClr val="FF0000"/>
                </a:solidFill>
              </a:rPr>
              <a:t> suggestions…</a:t>
            </a:r>
            <a:endParaRPr lang="en-GB" sz="2000" b="1" dirty="0">
              <a:solidFill>
                <a:srgbClr val="FF0000"/>
              </a:solidFill>
            </a:endParaRPr>
          </a:p>
        </p:txBody>
      </p:sp>
    </p:spTree>
    <p:extLst>
      <p:ext uri="{BB962C8B-B14F-4D97-AF65-F5344CB8AC3E}">
        <p14:creationId xmlns:p14="http://schemas.microsoft.com/office/powerpoint/2010/main" val="1704600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4893647"/>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smtClean="0"/>
              <a:t>Identify and protect the Governor devolved budget for FI (2017)</a:t>
            </a:r>
          </a:p>
          <a:p>
            <a:endParaRPr lang="en-GB" sz="2000" b="1" dirty="0" smtClean="0"/>
          </a:p>
          <a:p>
            <a:pPr marL="285750" indent="-285750">
              <a:buFont typeface="Wingdings" panose="05000000000000000000" pitchFamily="2" charset="2"/>
              <a:buChar char="ü"/>
            </a:pPr>
            <a:r>
              <a:rPr lang="en-GB" sz="2000" b="1" dirty="0" smtClean="0">
                <a:solidFill>
                  <a:schemeClr val="accent1"/>
                </a:solidFill>
              </a:rPr>
              <a:t>Innovate income generating opportunities – </a:t>
            </a:r>
            <a:r>
              <a:rPr lang="en-GB" sz="2000" b="1" dirty="0" err="1" smtClean="0">
                <a:solidFill>
                  <a:schemeClr val="accent1"/>
                </a:solidFill>
              </a:rPr>
              <a:t>eg</a:t>
            </a:r>
            <a:r>
              <a:rPr lang="en-GB" sz="2000" b="1" dirty="0" smtClean="0">
                <a:solidFill>
                  <a:schemeClr val="accent1"/>
                </a:solidFill>
              </a:rPr>
              <a:t> visits &amp; VC café, (Britannia HMP Norwich) become a training venue (Hidden Sentence). </a:t>
            </a:r>
          </a:p>
          <a:p>
            <a:pPr marL="285750" indent="-285750">
              <a:buFont typeface="Wingdings" panose="05000000000000000000" pitchFamily="2" charset="2"/>
              <a:buChar char="ü"/>
            </a:pPr>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Develop a bid submission ability, as an establishment, and as a partner</a:t>
            </a:r>
          </a:p>
          <a:p>
            <a:pPr marL="285750" indent="-285750">
              <a:buFont typeface="Wingdings" panose="05000000000000000000" pitchFamily="2" charset="2"/>
              <a:buChar char="ü"/>
            </a:pPr>
            <a:endParaRPr lang="en-GB" sz="2000" b="1" dirty="0" smtClean="0"/>
          </a:p>
          <a:p>
            <a:pPr marL="285750" indent="-285750">
              <a:buFont typeface="Wingdings" panose="05000000000000000000" pitchFamily="2" charset="2"/>
              <a:buChar char="ü"/>
            </a:pPr>
            <a:r>
              <a:rPr lang="en-GB" sz="2000" b="1" dirty="0" smtClean="0">
                <a:solidFill>
                  <a:schemeClr val="accent1"/>
                </a:solidFill>
              </a:rPr>
              <a:t>Map relevant local/national community cross sector organisations – host community awareness events in the visits hall.</a:t>
            </a:r>
          </a:p>
          <a:p>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Identify mutually beneficial objectives – joint submissions </a:t>
            </a:r>
            <a:r>
              <a:rPr lang="en-GB" sz="2000" b="1" dirty="0" err="1" smtClean="0"/>
              <a:t>eg</a:t>
            </a:r>
            <a:r>
              <a:rPr lang="en-GB" sz="2000" b="1" dirty="0" smtClean="0"/>
              <a:t> BIG Lottery, Local Authority slippage, Community Grants, etc.</a:t>
            </a:r>
          </a:p>
          <a:p>
            <a:pPr marL="285750" indent="-285750">
              <a:buFont typeface="Wingdings" panose="05000000000000000000" pitchFamily="2" charset="2"/>
              <a:buChar char="ü"/>
            </a:pPr>
            <a:endParaRPr lang="en-GB" sz="2000" b="1" dirty="0"/>
          </a:p>
          <a:p>
            <a:pPr marL="285750" indent="-285750">
              <a:buFont typeface="Wingdings" panose="05000000000000000000" pitchFamily="2" charset="2"/>
              <a:buChar char="ü"/>
            </a:pPr>
            <a:r>
              <a:rPr lang="en-GB" sz="2000" b="1" dirty="0" smtClean="0">
                <a:solidFill>
                  <a:schemeClr val="accent1"/>
                </a:solidFill>
              </a:rPr>
              <a:t>Nurture and protect your new friends in your partnerships.</a:t>
            </a: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40011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2. Lack of Financial Resources: suggestions…</a:t>
            </a:r>
            <a:endParaRPr lang="en-GB" sz="2000" b="1" dirty="0">
              <a:solidFill>
                <a:srgbClr val="FF0000"/>
              </a:solidFill>
            </a:endParaRPr>
          </a:p>
        </p:txBody>
      </p:sp>
    </p:spTree>
    <p:extLst>
      <p:ext uri="{BB962C8B-B14F-4D97-AF65-F5344CB8AC3E}">
        <p14:creationId xmlns:p14="http://schemas.microsoft.com/office/powerpoint/2010/main" val="1301589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29082" y="1038113"/>
            <a:ext cx="8934723" cy="5078313"/>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smtClean="0"/>
              <a:t>Successful partnership bid submissions usually create new staffing capacity to deliver.</a:t>
            </a:r>
          </a:p>
          <a:p>
            <a:pPr marL="285750" indent="-285750">
              <a:buFont typeface="Wingdings" panose="05000000000000000000" pitchFamily="2" charset="2"/>
              <a:buChar char="ü"/>
            </a:pPr>
            <a:endParaRPr lang="en-GB" sz="2000" b="1" dirty="0" smtClean="0"/>
          </a:p>
          <a:p>
            <a:pPr marL="285750" indent="-285750">
              <a:buFont typeface="Wingdings" panose="05000000000000000000" pitchFamily="2" charset="2"/>
              <a:buChar char="ü"/>
            </a:pPr>
            <a:r>
              <a:rPr lang="en-GB" sz="2000" b="1" dirty="0" smtClean="0">
                <a:solidFill>
                  <a:schemeClr val="accent1"/>
                </a:solidFill>
              </a:rPr>
              <a:t>Successful internal income generation, creates/ frees up staff for FI</a:t>
            </a:r>
          </a:p>
          <a:p>
            <a:pPr marL="285750" indent="-285750">
              <a:buFont typeface="Wingdings" panose="05000000000000000000" pitchFamily="2" charset="2"/>
              <a:buChar char="ü"/>
            </a:pPr>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Successful interdepartmental relations identifies staffing slack, to redistribute, op’ and </a:t>
            </a:r>
            <a:r>
              <a:rPr lang="en-GB" sz="2000" b="1" dirty="0" err="1" smtClean="0"/>
              <a:t>nonop</a:t>
            </a:r>
            <a:r>
              <a:rPr lang="en-GB" sz="2000" b="1" dirty="0" smtClean="0"/>
              <a:t>’… Essentially more efficient staffing model.</a:t>
            </a:r>
          </a:p>
          <a:p>
            <a:pPr marL="285750" indent="-285750">
              <a:buFont typeface="Wingdings" panose="05000000000000000000" pitchFamily="2" charset="2"/>
              <a:buChar char="ü"/>
            </a:pPr>
            <a:endParaRPr lang="en-GB" sz="2000" b="1" dirty="0" smtClean="0"/>
          </a:p>
          <a:p>
            <a:pPr marL="285750" indent="-285750">
              <a:buFont typeface="Wingdings" panose="05000000000000000000" pitchFamily="2" charset="2"/>
              <a:buChar char="ü"/>
            </a:pPr>
            <a:r>
              <a:rPr lang="en-GB" sz="2000" b="1" dirty="0" smtClean="0">
                <a:solidFill>
                  <a:schemeClr val="accent1"/>
                </a:solidFill>
              </a:rPr>
              <a:t>Develop / evolve your volunteer strategy, including vetting &amp; training. Partnerships with local universities, CLINKS, volunteer bureau, Erasmus, etc. Volunteers are a huge untapped seam of skilled, enthusiastic, and free resource.</a:t>
            </a:r>
          </a:p>
          <a:p>
            <a:endParaRPr lang="en-GB" sz="2000" b="1" dirty="0" smtClean="0">
              <a:solidFill>
                <a:schemeClr val="accent1"/>
              </a:solidFill>
            </a:endParaRPr>
          </a:p>
          <a:p>
            <a:pPr algn="r"/>
            <a:endParaRPr lang="en-GB" sz="1600" b="1" i="1" dirty="0"/>
          </a:p>
          <a:p>
            <a:pPr algn="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40011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3. Limited Staff to Implement </a:t>
            </a:r>
            <a:r>
              <a:rPr lang="en-GB" sz="2000" b="1" dirty="0">
                <a:solidFill>
                  <a:srgbClr val="FF0000"/>
                </a:solidFill>
              </a:rPr>
              <a:t>:</a:t>
            </a:r>
            <a:r>
              <a:rPr lang="en-GB" sz="2000" b="1" dirty="0" smtClean="0">
                <a:solidFill>
                  <a:srgbClr val="FF0000"/>
                </a:solidFill>
              </a:rPr>
              <a:t> suggestions…</a:t>
            </a:r>
            <a:endParaRPr lang="en-GB" sz="2000" b="1" dirty="0">
              <a:solidFill>
                <a:srgbClr val="FF0000"/>
              </a:solidFill>
            </a:endParaRPr>
          </a:p>
        </p:txBody>
      </p:sp>
    </p:spTree>
    <p:extLst>
      <p:ext uri="{BB962C8B-B14F-4D97-AF65-F5344CB8AC3E}">
        <p14:creationId xmlns:p14="http://schemas.microsoft.com/office/powerpoint/2010/main" val="1301589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4462760"/>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smtClean="0"/>
              <a:t>Most underused and overlooked space in the prison… visits facility.</a:t>
            </a:r>
          </a:p>
          <a:p>
            <a:pPr marL="285750" indent="-285750">
              <a:buFont typeface="Wingdings" panose="05000000000000000000" pitchFamily="2" charset="2"/>
              <a:buChar char="ü"/>
            </a:pPr>
            <a:endParaRPr lang="en-GB" sz="2000" b="1" dirty="0" smtClean="0"/>
          </a:p>
          <a:p>
            <a:pPr marL="285750" indent="-285750">
              <a:buFont typeface="Wingdings" panose="05000000000000000000" pitchFamily="2" charset="2"/>
              <a:buChar char="ü"/>
            </a:pPr>
            <a:r>
              <a:rPr lang="en-GB" sz="2000" b="1" dirty="0" smtClean="0">
                <a:solidFill>
                  <a:schemeClr val="accent1"/>
                </a:solidFill>
              </a:rPr>
              <a:t>Identify the down time to create FI opportunities. </a:t>
            </a:r>
          </a:p>
          <a:p>
            <a:pPr marL="285750" indent="-285750">
              <a:buFont typeface="Wingdings" panose="05000000000000000000" pitchFamily="2" charset="2"/>
              <a:buChar char="ü"/>
            </a:pPr>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There is always down time! (1750 – 77% - 6000+) Analysis of visiting trends, respond to supply and demand.</a:t>
            </a:r>
          </a:p>
          <a:p>
            <a:pPr marL="285750" indent="-285750">
              <a:buFont typeface="Wingdings" panose="05000000000000000000" pitchFamily="2" charset="2"/>
              <a:buChar char="ü"/>
            </a:pPr>
            <a:endParaRPr lang="en-GB" sz="2000" b="1" dirty="0" smtClean="0"/>
          </a:p>
          <a:p>
            <a:pPr marL="285750" indent="-285750">
              <a:buFont typeface="Wingdings" panose="05000000000000000000" pitchFamily="2" charset="2"/>
              <a:buChar char="ü"/>
            </a:pPr>
            <a:r>
              <a:rPr lang="en-GB" sz="2000" b="1" dirty="0" smtClean="0">
                <a:solidFill>
                  <a:schemeClr val="accent1"/>
                </a:solidFill>
              </a:rPr>
              <a:t>View and use the visits facility as a custody &amp; community resource.</a:t>
            </a:r>
          </a:p>
          <a:p>
            <a:pPr marL="285750" indent="-285750">
              <a:buFont typeface="Wingdings" panose="05000000000000000000" pitchFamily="2" charset="2"/>
              <a:buChar char="ü"/>
            </a:pPr>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Be creative and bold with other prison areas where safe to do so. FI in the gym, library, Multi-Faith, open-air spaces, </a:t>
            </a:r>
            <a:r>
              <a:rPr lang="en-GB" sz="2000" b="1" dirty="0" err="1" smtClean="0"/>
              <a:t>etc</a:t>
            </a:r>
            <a:endParaRPr lang="en-GB" sz="2000" b="1" dirty="0" smtClean="0"/>
          </a:p>
          <a:p>
            <a:pPr algn="r"/>
            <a:endParaRPr lang="en-GB" sz="1600" b="1" i="1" dirty="0"/>
          </a:p>
          <a:p>
            <a:pPr algn="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40011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4.  Limited Space &amp; Facilities : suggestions…</a:t>
            </a:r>
            <a:endParaRPr lang="en-GB" sz="2000" b="1" dirty="0">
              <a:solidFill>
                <a:srgbClr val="FF0000"/>
              </a:solidFill>
            </a:endParaRPr>
          </a:p>
        </p:txBody>
      </p:sp>
    </p:spTree>
    <p:extLst>
      <p:ext uri="{BB962C8B-B14F-4D97-AF65-F5344CB8AC3E}">
        <p14:creationId xmlns:p14="http://schemas.microsoft.com/office/powerpoint/2010/main" val="130158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48983"/>
            <a:ext cx="8540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6188242"/>
            <a:ext cx="901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6" y="6188241"/>
            <a:ext cx="512763" cy="5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escription: Description: cid:image002.jpg@01CD3F0F.5E19C9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640" y="6230495"/>
            <a:ext cx="864096" cy="506413"/>
          </a:xfrm>
          <a:prstGeom prst="rect">
            <a:avLst/>
          </a:prstGeom>
          <a:noFill/>
          <a:ln>
            <a:noFill/>
          </a:ln>
        </p:spPr>
      </p:pic>
      <p:sp>
        <p:nvSpPr>
          <p:cNvPr id="4" name="TextBox 3"/>
          <p:cNvSpPr txBox="1"/>
          <p:nvPr/>
        </p:nvSpPr>
        <p:spPr>
          <a:xfrm>
            <a:off x="107502" y="908720"/>
            <a:ext cx="8934723" cy="4154984"/>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smtClean="0"/>
              <a:t>Identify a clear and accountable lead!</a:t>
            </a:r>
          </a:p>
          <a:p>
            <a:pPr marL="285750" indent="-285750">
              <a:buFont typeface="Wingdings" panose="05000000000000000000" pitchFamily="2" charset="2"/>
              <a:buChar char="ü"/>
            </a:pPr>
            <a:endParaRPr lang="en-GB" sz="2000" b="1" dirty="0" smtClean="0"/>
          </a:p>
          <a:p>
            <a:pPr marL="285750" indent="-285750">
              <a:buFont typeface="Wingdings" panose="05000000000000000000" pitchFamily="2" charset="2"/>
              <a:buChar char="ü"/>
            </a:pPr>
            <a:r>
              <a:rPr lang="en-GB" sz="2000" b="1" dirty="0" smtClean="0">
                <a:solidFill>
                  <a:schemeClr val="accent1"/>
                </a:solidFill>
              </a:rPr>
              <a:t>Tagging this strategy and responsibility onto someone’s existing role, who does not posses the sufficient rank, clout, experience, or personality is pointless, and will fail.</a:t>
            </a:r>
          </a:p>
          <a:p>
            <a:pPr marL="285750" indent="-285750">
              <a:buFont typeface="Wingdings" panose="05000000000000000000" pitchFamily="2" charset="2"/>
              <a:buChar char="ü"/>
            </a:pPr>
            <a:endParaRPr lang="en-GB" sz="2000" b="1" dirty="0" smtClean="0">
              <a:solidFill>
                <a:schemeClr val="accent1"/>
              </a:solidFill>
            </a:endParaRPr>
          </a:p>
          <a:p>
            <a:pPr marL="285750" indent="-285750">
              <a:buFont typeface="Wingdings" panose="05000000000000000000" pitchFamily="2" charset="2"/>
              <a:buChar char="ü"/>
            </a:pPr>
            <a:r>
              <a:rPr lang="en-GB" sz="2000" b="1" dirty="0" smtClean="0"/>
              <a:t>Be strategic, choose carefully who is given the senior accountability, someone who can then identify and enable a team to champion FI.</a:t>
            </a:r>
          </a:p>
          <a:p>
            <a:pPr marL="285750" indent="-285750">
              <a:buFont typeface="Wingdings" panose="05000000000000000000" pitchFamily="2" charset="2"/>
              <a:buChar char="ü"/>
            </a:pPr>
            <a:endParaRPr lang="en-GB" sz="2000" b="1" dirty="0" smtClean="0"/>
          </a:p>
          <a:p>
            <a:pPr marL="285750" indent="-285750">
              <a:buFont typeface="Wingdings" panose="05000000000000000000" pitchFamily="2" charset="2"/>
              <a:buChar char="ü"/>
            </a:pPr>
            <a:r>
              <a:rPr lang="en-GB" sz="2000" b="1" dirty="0" smtClean="0">
                <a:solidFill>
                  <a:schemeClr val="accent1"/>
                </a:solidFill>
              </a:rPr>
              <a:t>Look after them!</a:t>
            </a:r>
          </a:p>
          <a:p>
            <a:pPr algn="r"/>
            <a:endParaRPr lang="en-GB" sz="1600" b="1" i="1" dirty="0"/>
          </a:p>
          <a:p>
            <a:pPr algn="r"/>
            <a:endParaRPr lang="en-GB" sz="1600" b="1" i="1" dirty="0" smtClean="0"/>
          </a:p>
          <a:p>
            <a:pPr algn="r"/>
            <a:endParaRPr lang="en-GB" sz="1600" b="1" i="1" dirty="0"/>
          </a:p>
          <a:p>
            <a:pPr algn="r"/>
            <a:endParaRPr lang="en-GB" sz="1600" b="1" i="1" dirty="0" smtClean="0"/>
          </a:p>
        </p:txBody>
      </p:sp>
      <p:pic>
        <p:nvPicPr>
          <p:cNvPr id="13" name="Picture 2" descr="\\GBPRCFAP001\Departments\IWW\Logos\IiF_log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6918" y="6116426"/>
            <a:ext cx="1008112" cy="686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cription: Description: C:\Users\corina\AppData\Local\Microsoft\Windows\Temporary Internet Files\Content.Outlook\2M785CFM\IWA Logo JPEG.jpg"/>
          <p:cNvPicPr/>
          <p:nvPr/>
        </p:nvPicPr>
        <p:blipFill>
          <a:blip r:embed="rId9">
            <a:extLst>
              <a:ext uri="{28A0092B-C50C-407E-A947-70E740481C1C}">
                <a14:useLocalDpi xmlns:a14="http://schemas.microsoft.com/office/drawing/2010/main" val="0"/>
              </a:ext>
            </a:extLst>
          </a:blip>
          <a:srcRect/>
          <a:stretch>
            <a:fillRect/>
          </a:stretch>
        </p:blipFill>
        <p:spPr bwMode="auto">
          <a:xfrm>
            <a:off x="6516216" y="6161463"/>
            <a:ext cx="1009650" cy="596485"/>
          </a:xfrm>
          <a:prstGeom prst="rect">
            <a:avLst/>
          </a:prstGeom>
          <a:noFill/>
          <a:ln>
            <a:noFill/>
          </a:ln>
        </p:spPr>
      </p:pic>
      <p:pic>
        <p:nvPicPr>
          <p:cNvPr id="12" name="Picture 2" descr="\\GBPRCFAP001\Users\Corina\Backup\CorinA\HMPPS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7992" y="6161463"/>
            <a:ext cx="1354234" cy="5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BPRCFAP001\Users\Corina\Backup\CorinA\New PSF 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36096" y="6212238"/>
            <a:ext cx="1000125" cy="542925"/>
          </a:xfrm>
          <a:prstGeom prst="rect">
            <a:avLst/>
          </a:prstGeom>
          <a:noFill/>
          <a:ln>
            <a:noFill/>
          </a:ln>
        </p:spPr>
      </p:pic>
      <p:sp>
        <p:nvSpPr>
          <p:cNvPr id="5" name="TextBox 4"/>
          <p:cNvSpPr txBox="1"/>
          <p:nvPr/>
        </p:nvSpPr>
        <p:spPr>
          <a:xfrm>
            <a:off x="107503" y="52069"/>
            <a:ext cx="8934723" cy="40011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GB" sz="2000" b="1" dirty="0" smtClean="0">
                <a:solidFill>
                  <a:srgbClr val="FF0000"/>
                </a:solidFill>
              </a:rPr>
              <a:t>5. No Clear &amp; Accountable Lead : suggestions…</a:t>
            </a:r>
            <a:endParaRPr lang="en-GB" sz="2000" b="1" dirty="0">
              <a:solidFill>
                <a:srgbClr val="FF0000"/>
              </a:solidFill>
            </a:endParaRPr>
          </a:p>
        </p:txBody>
      </p:sp>
    </p:spTree>
    <p:extLst>
      <p:ext uri="{BB962C8B-B14F-4D97-AF65-F5344CB8AC3E}">
        <p14:creationId xmlns:p14="http://schemas.microsoft.com/office/powerpoint/2010/main" val="1301589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1657</Words>
  <Application>Microsoft Office PowerPoint</Application>
  <PresentationFormat>On-screen Show (4:3)</PresentationFormat>
  <Paragraphs>213</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HMP Parc FASO strategy is supported by 147+ partners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Children’s Showcase Event HMP Parc – Parent/teacher events since 2015</vt:lpstr>
      <vt:lpstr>PowerPoint Presentation</vt:lpstr>
      <vt:lpstr>PowerPoint Presentation</vt:lpstr>
      <vt:lpstr>PowerPoint Presentation</vt:lpstr>
      <vt:lpstr>PowerPoint Presentation</vt:lpstr>
      <vt:lpstr>PowerPoint Presentation</vt:lpstr>
      <vt:lpstr>PowerPoint Presentation</vt:lpstr>
    </vt:vector>
  </TitlesOfParts>
  <Company>G4S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Morgan-Armstrong</dc:creator>
  <cp:lastModifiedBy>Corin Morgan-Armstrong</cp:lastModifiedBy>
  <cp:revision>28</cp:revision>
  <dcterms:created xsi:type="dcterms:W3CDTF">2018-02-17T17:48:38Z</dcterms:created>
  <dcterms:modified xsi:type="dcterms:W3CDTF">2019-03-04T21:05:44Z</dcterms:modified>
</cp:coreProperties>
</file>