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9" r:id="rId2"/>
    <p:sldId id="268" r:id="rId3"/>
    <p:sldId id="271" r:id="rId4"/>
    <p:sldId id="272" r:id="rId5"/>
    <p:sldId id="257" r:id="rId6"/>
    <p:sldId id="263" r:id="rId7"/>
    <p:sldId id="260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6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AE442B-A6A9-4F37-B11A-B4C65E651A09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622D45A4-2452-4A75-BF38-8313B2444D43}">
      <dgm:prSet phldrT="[Text]" custT="1"/>
      <dgm:spPr/>
      <dgm:t>
        <a:bodyPr/>
        <a:lstStyle/>
        <a:p>
          <a:pPr algn="ctr"/>
          <a:r>
            <a:rPr lang="en-GB" sz="2400" b="0" dirty="0"/>
            <a:t>Alternative forms of contact maintained</a:t>
          </a:r>
        </a:p>
      </dgm:t>
    </dgm:pt>
    <dgm:pt modelId="{2107A985-F6B5-4C72-B16F-978DF41ACF72}" type="parTrans" cxnId="{B6A7849E-0175-49E0-B60F-2A5C72CF2F2E}">
      <dgm:prSet/>
      <dgm:spPr/>
      <dgm:t>
        <a:bodyPr/>
        <a:lstStyle/>
        <a:p>
          <a:pPr algn="ctr"/>
          <a:endParaRPr lang="en-GB"/>
        </a:p>
      </dgm:t>
    </dgm:pt>
    <dgm:pt modelId="{6F75DF05-C03A-4B44-8CAC-E145E43BE942}" type="sibTrans" cxnId="{B6A7849E-0175-49E0-B60F-2A5C72CF2F2E}">
      <dgm:prSet/>
      <dgm:spPr/>
      <dgm:t>
        <a:bodyPr/>
        <a:lstStyle/>
        <a:p>
          <a:pPr algn="ctr"/>
          <a:endParaRPr lang="en-GB"/>
        </a:p>
      </dgm:t>
    </dgm:pt>
    <dgm:pt modelId="{DCD22667-DFAD-49C2-8AD8-A2F9F87D149E}">
      <dgm:prSet phldrT="[Text]" custT="1"/>
      <dgm:spPr/>
      <dgm:t>
        <a:bodyPr/>
        <a:lstStyle/>
        <a:p>
          <a:pPr algn="l"/>
          <a:r>
            <a:rPr lang="en-GB" sz="2000" dirty="0"/>
            <a:t>Letters</a:t>
          </a:r>
        </a:p>
      </dgm:t>
    </dgm:pt>
    <dgm:pt modelId="{C90EF233-E446-460B-AA57-1E464890D3F7}" type="parTrans" cxnId="{86E534CC-2C5A-48AC-B155-DD8429C7A42E}">
      <dgm:prSet/>
      <dgm:spPr/>
      <dgm:t>
        <a:bodyPr/>
        <a:lstStyle/>
        <a:p>
          <a:pPr algn="ctr"/>
          <a:endParaRPr lang="en-GB"/>
        </a:p>
      </dgm:t>
    </dgm:pt>
    <dgm:pt modelId="{90738A2A-33F7-4072-ADCD-FCD9CA6C5D84}" type="sibTrans" cxnId="{86E534CC-2C5A-48AC-B155-DD8429C7A42E}">
      <dgm:prSet/>
      <dgm:spPr/>
      <dgm:t>
        <a:bodyPr/>
        <a:lstStyle/>
        <a:p>
          <a:pPr algn="ctr"/>
          <a:endParaRPr lang="en-GB"/>
        </a:p>
      </dgm:t>
    </dgm:pt>
    <dgm:pt modelId="{A96CC9D5-0873-4C66-B560-EE67C8D4A75D}">
      <dgm:prSet phldrT="[Text]" custT="1"/>
      <dgm:spPr/>
      <dgm:t>
        <a:bodyPr/>
        <a:lstStyle/>
        <a:p>
          <a:pPr algn="l"/>
          <a:r>
            <a:rPr lang="en-GB" sz="2000" dirty="0"/>
            <a:t>Phone Calls</a:t>
          </a:r>
        </a:p>
      </dgm:t>
    </dgm:pt>
    <dgm:pt modelId="{A39324D2-EF39-47EC-B8E7-916FE9361934}" type="parTrans" cxnId="{05CA7BDD-AC89-4546-8F4A-475611883E3D}">
      <dgm:prSet/>
      <dgm:spPr/>
      <dgm:t>
        <a:bodyPr/>
        <a:lstStyle/>
        <a:p>
          <a:pPr algn="ctr"/>
          <a:endParaRPr lang="en-GB"/>
        </a:p>
      </dgm:t>
    </dgm:pt>
    <dgm:pt modelId="{387D948C-FDB2-44B5-A134-A4BA02891B4D}" type="sibTrans" cxnId="{05CA7BDD-AC89-4546-8F4A-475611883E3D}">
      <dgm:prSet/>
      <dgm:spPr/>
      <dgm:t>
        <a:bodyPr/>
        <a:lstStyle/>
        <a:p>
          <a:pPr algn="ctr"/>
          <a:endParaRPr lang="en-GB"/>
        </a:p>
      </dgm:t>
    </dgm:pt>
    <dgm:pt modelId="{9A076288-3366-4A3E-A092-046BB016FEB5}">
      <dgm:prSet phldrT="[Text]" custT="1"/>
      <dgm:spPr/>
      <dgm:t>
        <a:bodyPr/>
        <a:lstStyle/>
        <a:p>
          <a:pPr algn="l"/>
          <a:r>
            <a:rPr lang="en-GB" sz="2000" dirty="0"/>
            <a:t>Email Services</a:t>
          </a:r>
        </a:p>
      </dgm:t>
    </dgm:pt>
    <dgm:pt modelId="{978FA37E-2C68-4925-9031-1AA3D98FDAFF}" type="parTrans" cxnId="{592D4D36-39E8-4721-B1C4-F1E51A7CE5FE}">
      <dgm:prSet/>
      <dgm:spPr/>
      <dgm:t>
        <a:bodyPr/>
        <a:lstStyle/>
        <a:p>
          <a:pPr algn="ctr"/>
          <a:endParaRPr lang="en-GB"/>
        </a:p>
      </dgm:t>
    </dgm:pt>
    <dgm:pt modelId="{E7067D58-150B-42C4-B4CF-3E416913F527}" type="sibTrans" cxnId="{592D4D36-39E8-4721-B1C4-F1E51A7CE5FE}">
      <dgm:prSet/>
      <dgm:spPr/>
      <dgm:t>
        <a:bodyPr/>
        <a:lstStyle/>
        <a:p>
          <a:pPr algn="ctr"/>
          <a:endParaRPr lang="en-GB"/>
        </a:p>
      </dgm:t>
    </dgm:pt>
    <dgm:pt modelId="{E2AACE1E-7E4C-43DE-9487-2CEEFC6B01CE}">
      <dgm:prSet phldrT="[Text]" custT="1"/>
      <dgm:spPr/>
      <dgm:t>
        <a:bodyPr/>
        <a:lstStyle/>
        <a:p>
          <a:pPr algn="l"/>
          <a:r>
            <a:rPr lang="en-GB" sz="2000" dirty="0"/>
            <a:t>Released on Day Release (RODR</a:t>
          </a:r>
          <a:r>
            <a:rPr lang="en-GB" sz="1200" dirty="0"/>
            <a:t>)</a:t>
          </a:r>
        </a:p>
      </dgm:t>
    </dgm:pt>
    <dgm:pt modelId="{2C3E5B12-37AD-4A03-A66F-05E950E7F6FF}" type="parTrans" cxnId="{DB00CD2A-C394-405A-A399-CF7066499E09}">
      <dgm:prSet/>
      <dgm:spPr/>
      <dgm:t>
        <a:bodyPr/>
        <a:lstStyle/>
        <a:p>
          <a:pPr algn="ctr"/>
          <a:endParaRPr lang="en-GB"/>
        </a:p>
      </dgm:t>
    </dgm:pt>
    <dgm:pt modelId="{3A671A96-ACB8-4093-B36E-14218B75053A}" type="sibTrans" cxnId="{DB00CD2A-C394-405A-A399-CF7066499E09}">
      <dgm:prSet/>
      <dgm:spPr/>
      <dgm:t>
        <a:bodyPr/>
        <a:lstStyle/>
        <a:p>
          <a:pPr algn="ctr"/>
          <a:endParaRPr lang="en-GB"/>
        </a:p>
      </dgm:t>
    </dgm:pt>
    <dgm:pt modelId="{0A0D79D9-4363-400A-AC64-5B964CFB9643}" type="pres">
      <dgm:prSet presAssocID="{F0AE442B-A6A9-4F37-B11A-B4C65E651A0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19D8159-CA46-4B45-B689-F312868F6213}" type="pres">
      <dgm:prSet presAssocID="{622D45A4-2452-4A75-BF38-8313B2444D43}" presName="Accent1" presStyleCnt="0"/>
      <dgm:spPr/>
    </dgm:pt>
    <dgm:pt modelId="{E95832B7-7231-45A0-967F-F4013D8AA765}" type="pres">
      <dgm:prSet presAssocID="{622D45A4-2452-4A75-BF38-8313B2444D43}" presName="Accent" presStyleLbl="node1" presStyleIdx="0" presStyleCnt="1" custAng="10800000" custLinFactNeighborX="-10370" custLinFactNeighborY="-1333"/>
      <dgm:spPr/>
    </dgm:pt>
    <dgm:pt modelId="{871ABE05-5E6B-4C70-B71B-F7059695AB63}" type="pres">
      <dgm:prSet presAssocID="{622D45A4-2452-4A75-BF38-8313B2444D43}" presName="Child1" presStyleLbl="revTx" presStyleIdx="0" presStyleCnt="2" custScaleX="277648" custScaleY="147392" custLinFactNeighborX="81920" custLinFactNeighborY="-60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427B6C-664D-4E4F-8FEB-9AD55551AE8A}" type="pres">
      <dgm:prSet presAssocID="{622D45A4-2452-4A75-BF38-8313B2444D43}" presName="Parent1" presStyleLbl="revTx" presStyleIdx="1" presStyleCnt="2" custLinFactNeighborX="-19100" custLinFactNeighborY="-717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5CA7BDD-AC89-4546-8F4A-475611883E3D}" srcId="{622D45A4-2452-4A75-BF38-8313B2444D43}" destId="{A96CC9D5-0873-4C66-B560-EE67C8D4A75D}" srcOrd="1" destOrd="0" parTransId="{A39324D2-EF39-47EC-B8E7-916FE9361934}" sibTransId="{387D948C-FDB2-44B5-A134-A4BA02891B4D}"/>
    <dgm:cxn modelId="{DB00CD2A-C394-405A-A399-CF7066499E09}" srcId="{622D45A4-2452-4A75-BF38-8313B2444D43}" destId="{E2AACE1E-7E4C-43DE-9487-2CEEFC6B01CE}" srcOrd="3" destOrd="0" parTransId="{2C3E5B12-37AD-4A03-A66F-05E950E7F6FF}" sibTransId="{3A671A96-ACB8-4093-B36E-14218B75053A}"/>
    <dgm:cxn modelId="{B6A7849E-0175-49E0-B60F-2A5C72CF2F2E}" srcId="{F0AE442B-A6A9-4F37-B11A-B4C65E651A09}" destId="{622D45A4-2452-4A75-BF38-8313B2444D43}" srcOrd="0" destOrd="0" parTransId="{2107A985-F6B5-4C72-B16F-978DF41ACF72}" sibTransId="{6F75DF05-C03A-4B44-8CAC-E145E43BE942}"/>
    <dgm:cxn modelId="{2D63F69A-5BE2-4E06-9E29-03D349420632}" type="presOf" srcId="{E2AACE1E-7E4C-43DE-9487-2CEEFC6B01CE}" destId="{871ABE05-5E6B-4C70-B71B-F7059695AB63}" srcOrd="0" destOrd="3" presId="urn:microsoft.com/office/officeart/2009/layout/CircleArrowProcess"/>
    <dgm:cxn modelId="{C63620C2-EA5B-4FD6-A67C-5370333F9523}" type="presOf" srcId="{A96CC9D5-0873-4C66-B560-EE67C8D4A75D}" destId="{871ABE05-5E6B-4C70-B71B-F7059695AB63}" srcOrd="0" destOrd="1" presId="urn:microsoft.com/office/officeart/2009/layout/CircleArrowProcess"/>
    <dgm:cxn modelId="{A1A1B6AB-3275-402E-9E8D-CDE1E6736996}" type="presOf" srcId="{F0AE442B-A6A9-4F37-B11A-B4C65E651A09}" destId="{0A0D79D9-4363-400A-AC64-5B964CFB9643}" srcOrd="0" destOrd="0" presId="urn:microsoft.com/office/officeart/2009/layout/CircleArrowProcess"/>
    <dgm:cxn modelId="{7E16E627-5883-4DEF-9451-DD2F7A5B8514}" type="presOf" srcId="{622D45A4-2452-4A75-BF38-8313B2444D43}" destId="{17427B6C-664D-4E4F-8FEB-9AD55551AE8A}" srcOrd="0" destOrd="0" presId="urn:microsoft.com/office/officeart/2009/layout/CircleArrowProcess"/>
    <dgm:cxn modelId="{5F7F06DE-56B6-4AD8-BA27-9CB0E9552B7C}" type="presOf" srcId="{9A076288-3366-4A3E-A092-046BB016FEB5}" destId="{871ABE05-5E6B-4C70-B71B-F7059695AB63}" srcOrd="0" destOrd="2" presId="urn:microsoft.com/office/officeart/2009/layout/CircleArrowProcess"/>
    <dgm:cxn modelId="{4A3D803D-D9E4-4876-B47F-555C44E3B229}" type="presOf" srcId="{DCD22667-DFAD-49C2-8AD8-A2F9F87D149E}" destId="{871ABE05-5E6B-4C70-B71B-F7059695AB63}" srcOrd="0" destOrd="0" presId="urn:microsoft.com/office/officeart/2009/layout/CircleArrowProcess"/>
    <dgm:cxn modelId="{592D4D36-39E8-4721-B1C4-F1E51A7CE5FE}" srcId="{622D45A4-2452-4A75-BF38-8313B2444D43}" destId="{9A076288-3366-4A3E-A092-046BB016FEB5}" srcOrd="2" destOrd="0" parTransId="{978FA37E-2C68-4925-9031-1AA3D98FDAFF}" sibTransId="{E7067D58-150B-42C4-B4CF-3E416913F527}"/>
    <dgm:cxn modelId="{86E534CC-2C5A-48AC-B155-DD8429C7A42E}" srcId="{622D45A4-2452-4A75-BF38-8313B2444D43}" destId="{DCD22667-DFAD-49C2-8AD8-A2F9F87D149E}" srcOrd="0" destOrd="0" parTransId="{C90EF233-E446-460B-AA57-1E464890D3F7}" sibTransId="{90738A2A-33F7-4072-ADCD-FCD9CA6C5D84}"/>
    <dgm:cxn modelId="{FFDA058D-0942-4528-8913-A6621707B619}" type="presParOf" srcId="{0A0D79D9-4363-400A-AC64-5B964CFB9643}" destId="{D19D8159-CA46-4B45-B689-F312868F6213}" srcOrd="0" destOrd="0" presId="urn:microsoft.com/office/officeart/2009/layout/CircleArrowProcess"/>
    <dgm:cxn modelId="{2D5600E1-B3BB-4FAB-82E8-0C03D4BA1326}" type="presParOf" srcId="{D19D8159-CA46-4B45-B689-F312868F6213}" destId="{E95832B7-7231-45A0-967F-F4013D8AA765}" srcOrd="0" destOrd="0" presId="urn:microsoft.com/office/officeart/2009/layout/CircleArrowProcess"/>
    <dgm:cxn modelId="{C566C232-0BB9-460A-8C18-6238DD2C2C27}" type="presParOf" srcId="{0A0D79D9-4363-400A-AC64-5B964CFB9643}" destId="{871ABE05-5E6B-4C70-B71B-F7059695AB63}" srcOrd="1" destOrd="0" presId="urn:microsoft.com/office/officeart/2009/layout/CircleArrowProcess"/>
    <dgm:cxn modelId="{F6D824C6-2C08-4E4E-882E-8EB1E09DEB55}" type="presParOf" srcId="{0A0D79D9-4363-400A-AC64-5B964CFB9643}" destId="{17427B6C-664D-4E4F-8FEB-9AD55551AE8A}" srcOrd="2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0EF8D-FF69-4232-8BD4-EDDE7D87093D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D9EB6-FDCE-414E-A5AE-15DDBF0402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1219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4" t="20029"/>
          <a:stretch>
            <a:fillRect/>
          </a:stretch>
        </p:blipFill>
        <p:spPr bwMode="auto">
          <a:xfrm>
            <a:off x="541867" y="347663"/>
            <a:ext cx="3462867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928" y="1981200"/>
            <a:ext cx="10622849" cy="1073150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928" y="3176059"/>
            <a:ext cx="9025467" cy="520900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5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01" y="432000"/>
            <a:ext cx="11131200" cy="5111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16E4-7C31-4813-8E4C-856A426E2451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3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999" y="1303200"/>
            <a:ext cx="5491801" cy="45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3200"/>
            <a:ext cx="5488525" cy="45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97DD-FD26-4BA8-A29A-392432E219BE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0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1F31D-0526-400F-927D-0F49C4BD9082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8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64D21-DA17-4066-BC1C-579D721850BC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0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84" y="1"/>
            <a:ext cx="103293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184" y="0"/>
            <a:ext cx="1284816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100"/>
            <a:ext cx="12192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527051" y="431801"/>
            <a:ext cx="11133667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27051" y="1303339"/>
            <a:ext cx="11133667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051" y="6356351"/>
            <a:ext cx="10350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8ABE6D0-4929-4C48-A12E-DEDC1D4B2340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0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79388" indent="-179388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78928" y="1973942"/>
            <a:ext cx="10622849" cy="1532417"/>
          </a:xfrm>
        </p:spPr>
        <p:txBody>
          <a:bodyPr>
            <a:noAutofit/>
          </a:bodyPr>
          <a:lstStyle/>
          <a:p>
            <a:pPr algn="ctr"/>
            <a:r>
              <a:rPr lang="en-GB" sz="3000" dirty="0">
                <a:latin typeface="+mn-lt"/>
              </a:rPr>
              <a:t>Factors influencing why some people in prison do not receive social visits: an exploration to inform future policy and practice</a:t>
            </a:r>
            <a:endParaRPr lang="en-GB" altLang="en-US" sz="3000" dirty="0" smtClean="0">
              <a:latin typeface="+mn-lt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736871" y="3636988"/>
            <a:ext cx="9025467" cy="520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 smtClean="0"/>
              <a:t>Nabila Bhayat – Family Services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892" y="892175"/>
            <a:ext cx="2762885" cy="60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6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145143" y="586581"/>
            <a:ext cx="11129963" cy="511175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Samples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4294967295"/>
          </p:nvPr>
        </p:nvSpPr>
        <p:spPr>
          <a:xfrm>
            <a:off x="141968" y="960211"/>
            <a:ext cx="11133138" cy="5309553"/>
          </a:xfrm>
        </p:spPr>
        <p:txBody>
          <a:bodyPr>
            <a:normAutofit/>
          </a:bodyPr>
          <a:lstStyle/>
          <a:p>
            <a:r>
              <a:rPr lang="en-GB" altLang="en-US" sz="2400" dirty="0" smtClean="0"/>
              <a:t>Quantitative Sample</a:t>
            </a:r>
          </a:p>
          <a:p>
            <a:pPr marL="0" indent="0">
              <a:buNone/>
            </a:pPr>
            <a:endParaRPr lang="en-GB" altLang="en-US" sz="2800" dirty="0" smtClean="0"/>
          </a:p>
          <a:p>
            <a:pPr marL="0" indent="0">
              <a:buNone/>
            </a:pPr>
            <a:endParaRPr lang="en-GB" altLang="en-US" sz="2800" dirty="0" smtClean="0"/>
          </a:p>
          <a:p>
            <a:pPr marL="0" indent="0">
              <a:buNone/>
            </a:pPr>
            <a:endParaRPr lang="en-GB" altLang="en-US" sz="2800" dirty="0" smtClean="0"/>
          </a:p>
          <a:p>
            <a:pPr marL="0" indent="0">
              <a:buNone/>
            </a:pPr>
            <a:r>
              <a:rPr lang="en-GB" altLang="en-US" sz="2800" dirty="0" smtClean="0"/>
              <a:t/>
            </a:r>
            <a:br>
              <a:rPr lang="en-GB" altLang="en-US" sz="2800" dirty="0" smtClean="0"/>
            </a:br>
            <a:endParaRPr lang="en-GB" altLang="en-US" sz="2800" dirty="0" smtClean="0"/>
          </a:p>
          <a:p>
            <a:r>
              <a:rPr lang="en-GB" altLang="en-US" sz="2400" dirty="0" smtClean="0"/>
              <a:t>Qualitative Sample</a:t>
            </a:r>
          </a:p>
          <a:p>
            <a:pPr marL="0" indent="0">
              <a:buNone/>
            </a:pPr>
            <a:endParaRPr lang="en-GB" altLang="en-US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813" y="209550"/>
            <a:ext cx="2762885" cy="6032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228" y="1399382"/>
            <a:ext cx="7317002" cy="22051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584" y="3755319"/>
            <a:ext cx="7362294" cy="236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921" y="310245"/>
            <a:ext cx="2762885" cy="603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05203931"/>
              </p:ext>
            </p:extLst>
          </p:nvPr>
        </p:nvGraphicFramePr>
        <p:xfrm>
          <a:off x="1013884" y="1814285"/>
          <a:ext cx="10160000" cy="3483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853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407" y="286604"/>
            <a:ext cx="2762885" cy="603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93" y="380836"/>
            <a:ext cx="10058400" cy="587495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304143" y="3068069"/>
            <a:ext cx="55068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0"/>
              </a:rPr>
              <a:t>Factors affecting a lack of social visits resulting</a:t>
            </a:r>
            <a:br>
              <a:rPr lang="en-US" sz="2000" dirty="0" smtClean="0">
                <a:ln w="0"/>
              </a:rPr>
            </a:br>
            <a:r>
              <a:rPr lang="en-US" sz="2000" dirty="0" smtClean="0">
                <a:ln w="0"/>
              </a:rPr>
              <a:t> in alternative forms of contact to be used:</a:t>
            </a:r>
            <a:endParaRPr lang="en-US" sz="2000" b="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5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920" y="253547"/>
            <a:ext cx="2762885" cy="6032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91" y="700314"/>
            <a:ext cx="10058400" cy="55469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91711" y="3222692"/>
            <a:ext cx="6492483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200" b="0" cap="none" spc="0" dirty="0" smtClean="0">
                <a:ln w="0"/>
                <a:solidFill>
                  <a:schemeClr val="tx1"/>
                </a:solidFill>
              </a:rPr>
              <a:t>Additional factors influencing a lack of social visits:</a:t>
            </a:r>
            <a:endParaRPr lang="en-US" sz="2200" b="0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Key Quotes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961" y="197816"/>
            <a:ext cx="2762885" cy="603250"/>
          </a:xfrm>
          <a:prstGeom prst="rect">
            <a:avLst/>
          </a:prstGeom>
        </p:spPr>
      </p:pic>
      <p:sp>
        <p:nvSpPr>
          <p:cNvPr id="2" name="Rectangular Callout 1"/>
          <p:cNvSpPr/>
          <p:nvPr/>
        </p:nvSpPr>
        <p:spPr>
          <a:xfrm>
            <a:off x="302884" y="917292"/>
            <a:ext cx="3812314" cy="2392023"/>
          </a:xfrm>
          <a:prstGeom prst="wedgeRectCallou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/>
              <a:t>“Depending on how much money you have usually, dictates your level and frequency of social contact especially in regards to social visits.”</a:t>
            </a:r>
            <a:endParaRPr lang="en-GB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4254824" y="431801"/>
            <a:ext cx="3802744" cy="2193698"/>
          </a:xfrm>
          <a:prstGeom prst="wedgeRoundRectCallou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 smtClean="0"/>
              <a:t>“Distance </a:t>
            </a:r>
            <a:r>
              <a:rPr lang="en-GB" sz="2000" i="1" dirty="0"/>
              <a:t>from home and public transport costs a lot more, so we opt for a car which means being reliant on others to drive you to the prison”</a:t>
            </a:r>
            <a:endParaRPr lang="en-GB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8091338" y="1035051"/>
            <a:ext cx="4010997" cy="2719388"/>
          </a:xfrm>
          <a:prstGeom prst="wedgeEllipseCallou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/>
              <a:t>“There are no barriers to visiting but it can be difficult to book and depends on who is on the phone and the lines never open for 8:30am as advertised”. </a:t>
            </a:r>
            <a:endParaRPr lang="en-GB" sz="2000" dirty="0"/>
          </a:p>
        </p:txBody>
      </p:sp>
      <p:sp>
        <p:nvSpPr>
          <p:cNvPr id="10" name="Rectangular Callout 9"/>
          <p:cNvSpPr/>
          <p:nvPr/>
        </p:nvSpPr>
        <p:spPr>
          <a:xfrm>
            <a:off x="4375681" y="2983026"/>
            <a:ext cx="3715657" cy="2292804"/>
          </a:xfrm>
          <a:prstGeom prst="wedgeRectCallou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 smtClean="0"/>
              <a:t>“To </a:t>
            </a:r>
            <a:r>
              <a:rPr lang="en-GB" sz="2000" i="1" dirty="0"/>
              <a:t>go with more than one child is difficult because you can’t take a pram in and children so how many hands does one person physically have and children will eventually get fed up”.</a:t>
            </a:r>
            <a:endParaRPr lang="en-GB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8560961" y="4023067"/>
            <a:ext cx="3317472" cy="2087448"/>
          </a:xfrm>
          <a:prstGeom prst="wedgeEllipseCallout">
            <a:avLst>
              <a:gd name="adj1" fmla="val 42241"/>
              <a:gd name="adj2" fmla="val 51652"/>
            </a:avLst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/>
              <a:t>“It’s a hard day emotionally – it’s a draining, upsetting and stressful not a fun day out”.</a:t>
            </a:r>
            <a:r>
              <a:rPr lang="en-GB" sz="2000" dirty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02884" y="3735164"/>
            <a:ext cx="3601459" cy="2109332"/>
          </a:xfrm>
          <a:prstGeom prst="wedgeRoundRectCallout">
            <a:avLst>
              <a:gd name="adj1" fmla="val 38007"/>
              <a:gd name="adj2" fmla="val 65252"/>
              <a:gd name="adj3" fmla="val 16667"/>
            </a:avLst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/>
              <a:t>“I am the root cause of why I am in this situation and the loneliness is a reality check”</a:t>
            </a:r>
            <a:endParaRPr lang="en-GB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114848" y="5633357"/>
            <a:ext cx="3942720" cy="783772"/>
          </a:xfrm>
          <a:prstGeom prst="wedgeRectCallout">
            <a:avLst>
              <a:gd name="adj1" fmla="val 60892"/>
              <a:gd name="adj2" fmla="val 14352"/>
            </a:avLst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i="1" dirty="0"/>
              <a:t>“I do my jail my way”</a:t>
            </a:r>
            <a:r>
              <a:rPr lang="en-GB" sz="2000" dirty="0"/>
              <a:t> </a:t>
            </a:r>
            <a:endParaRPr lang="en-GB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90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 bwMode="auto">
          <a:xfrm>
            <a:off x="2566307" y="2904720"/>
            <a:ext cx="67691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4400" dirty="0" smtClean="0"/>
              <a:t>Thank you 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949" y="339726"/>
            <a:ext cx="2762885" cy="603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20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HMPPS Colours">
      <a:dk1>
        <a:sysClr val="windowText" lastClr="000000"/>
      </a:dk1>
      <a:lt1>
        <a:sysClr val="window" lastClr="FFFFFF"/>
      </a:lt1>
      <a:dk2>
        <a:srgbClr val="7F4098"/>
      </a:dk2>
      <a:lt2>
        <a:srgbClr val="E7E6E6"/>
      </a:lt2>
      <a:accent1>
        <a:srgbClr val="7F4098"/>
      </a:accent1>
      <a:accent2>
        <a:srgbClr val="D0B9DA"/>
      </a:accent2>
      <a:accent3>
        <a:srgbClr val="F3EEF6"/>
      </a:accent3>
      <a:accent4>
        <a:srgbClr val="0096D7"/>
      </a:accent4>
      <a:accent5>
        <a:srgbClr val="A3D9F0"/>
      </a:accent5>
      <a:accent6>
        <a:srgbClr val="E8F5FB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3162_HMPPS_CAP_HMPPS-PowerPoint-Template-Standard-v1-300317 [Read-Only] [Compatibility Mode]" id="{40E10DD7-CCD5-4FCD-B633-A8FA13733418}" vid="{6569C524-66D6-4489-A6FF-92E38AA4AD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240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Factors influencing why some people in prison do not receive social visits: an exploration to inform future policy and practice</vt:lpstr>
      <vt:lpstr>Samples</vt:lpstr>
      <vt:lpstr>PowerPoint Presentation</vt:lpstr>
      <vt:lpstr>PowerPoint Presentation</vt:lpstr>
      <vt:lpstr>PowerPoint Presentation</vt:lpstr>
      <vt:lpstr>Key Quotes</vt:lpstr>
      <vt:lpstr>PowerPoint Presentation</vt:lpstr>
    </vt:vector>
  </TitlesOfParts>
  <Company>MOJ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Delivering Effective Family Practice</dc:title>
  <dc:creator>Lloyd, Timothy [NOMS]</dc:creator>
  <cp:lastModifiedBy>Bhayat, Nabila [HMPS]</cp:lastModifiedBy>
  <cp:revision>35</cp:revision>
  <cp:lastPrinted>2019-10-15T12:52:24Z</cp:lastPrinted>
  <dcterms:created xsi:type="dcterms:W3CDTF">2018-02-27T11:46:18Z</dcterms:created>
  <dcterms:modified xsi:type="dcterms:W3CDTF">2019-10-16T07:21:27Z</dcterms:modified>
</cp:coreProperties>
</file>