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77" r:id="rId3"/>
    <p:sldId id="265" r:id="rId4"/>
    <p:sldId id="263" r:id="rId5"/>
    <p:sldId id="275" r:id="rId6"/>
    <p:sldId id="260" r:id="rId7"/>
    <p:sldId id="267" r:id="rId8"/>
    <p:sldId id="276" r:id="rId9"/>
    <p:sldId id="273" r:id="rId10"/>
    <p:sldId id="270" r:id="rId11"/>
    <p:sldId id="258" r:id="rId12"/>
    <p:sldId id="272" r:id="rId13"/>
    <p:sldId id="259" r:id="rId14"/>
    <p:sldId id="278" r:id="rId15"/>
    <p:sldId id="289" r:id="rId16"/>
    <p:sldId id="279" r:id="rId17"/>
    <p:sldId id="290" r:id="rId18"/>
    <p:sldId id="280" r:id="rId19"/>
    <p:sldId id="281" r:id="rId20"/>
    <p:sldId id="282" r:id="rId21"/>
    <p:sldId id="283" r:id="rId22"/>
    <p:sldId id="284" r:id="rId23"/>
    <p:sldId id="285" r:id="rId24"/>
    <p:sldId id="286" r:id="rId25"/>
    <p:sldId id="287" r:id="rId26"/>
    <p:sldId id="288" r:id="rId27"/>
    <p:sldId id="274" r:id="rId2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loyd, Timothy [NOMS]" initials="L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3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044" autoAdjust="0"/>
    <p:restoredTop sz="94660"/>
  </p:normalViewPr>
  <p:slideViewPr>
    <p:cSldViewPr snapToGrid="0">
      <p:cViewPr varScale="1">
        <p:scale>
          <a:sx n="74" d="100"/>
          <a:sy n="74" d="100"/>
        </p:scale>
        <p:origin x="624" y="7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B401F9F3-271C-4E01-A5E9-B329F1476A41}" type="datetimeFigureOut">
              <a:rPr lang="en-GB"/>
              <a:pPr>
                <a:defRPr/>
              </a:pPr>
              <a:t>16/10/2019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27D1CA5-9AF4-4CC5-A483-8E2066F6E472}" type="slidenum">
              <a:rPr lang="en-GB"/>
              <a:pPr>
                <a:defRPr/>
              </a:pPr>
              <a:t>‹#›</a:t>
            </a:fld>
            <a:endParaRPr lang="en-GB"/>
          </a:p>
        </p:txBody>
      </p:sp>
    </p:spTree>
    <p:extLst>
      <p:ext uri="{BB962C8B-B14F-4D97-AF65-F5344CB8AC3E}">
        <p14:creationId xmlns:p14="http://schemas.microsoft.com/office/powerpoint/2010/main" val="26612931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0"/>
            <a:ext cx="9144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p:cNvPicPr>
            <a:picLocks noChangeAspect="1"/>
          </p:cNvPicPr>
          <p:nvPr/>
        </p:nvPicPr>
        <p:blipFill>
          <a:blip r:embed="rId3">
            <a:extLst>
              <a:ext uri="{28A0092B-C50C-407E-A947-70E740481C1C}">
                <a14:useLocalDpi xmlns:a14="http://schemas.microsoft.com/office/drawing/2010/main" val="0"/>
              </a:ext>
            </a:extLst>
          </a:blip>
          <a:srcRect l="15434" t="20029"/>
          <a:stretch>
            <a:fillRect/>
          </a:stretch>
        </p:blipFill>
        <p:spPr bwMode="auto">
          <a:xfrm>
            <a:off x="406400" y="347663"/>
            <a:ext cx="2597150"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84195" y="1981200"/>
            <a:ext cx="7967137" cy="1073150"/>
          </a:xfrm>
        </p:spPr>
        <p:txBody>
          <a:bodyPr anchor="b">
            <a:normAutofit/>
          </a:bodyPr>
          <a:lstStyle>
            <a:lvl1pPr algn="l">
              <a:defRPr sz="33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584196" y="3176059"/>
            <a:ext cx="6769100" cy="520900"/>
          </a:xfrm>
        </p:spPr>
        <p:txBody>
          <a:bodyPr>
            <a:normAutofit/>
          </a:bodyPr>
          <a:lstStyle>
            <a:lvl1pPr marL="0" indent="0" algn="l">
              <a:buNone/>
              <a:defRPr sz="27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42028032"/>
      </p:ext>
    </p:extLst>
  </p:cSld>
  <p:clrMapOvr>
    <a:masterClrMapping/>
  </p:clrMapOvr>
  <mc:AlternateContent xmlns:mc="http://schemas.openxmlformats.org/markup-compatibility/2006" xmlns:p14="http://schemas.microsoft.com/office/powerpoint/2010/main">
    <mc:Choice Requires="p14">
      <p:transition spd="slow" p14:dur="325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001" y="432000"/>
            <a:ext cx="8348400" cy="511174"/>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p:txBody>
      </p:sp>
      <p:sp>
        <p:nvSpPr>
          <p:cNvPr id="4" name="Slide Number Placeholder 5"/>
          <p:cNvSpPr>
            <a:spLocks noGrp="1"/>
          </p:cNvSpPr>
          <p:nvPr>
            <p:ph type="sldNum" sz="quarter" idx="10"/>
          </p:nvPr>
        </p:nvSpPr>
        <p:spPr/>
        <p:txBody>
          <a:bodyPr/>
          <a:lstStyle>
            <a:lvl1pPr>
              <a:defRPr/>
            </a:lvl1pPr>
          </a:lstStyle>
          <a:p>
            <a:pPr>
              <a:defRPr/>
            </a:pPr>
            <a:fld id="{217316E4-7C31-4813-8E4C-856A426E2451}" type="slidenum">
              <a:rPr lang="en-GB"/>
              <a:pPr>
                <a:defRPr/>
              </a:pPr>
              <a:t>‹#›</a:t>
            </a:fld>
            <a:endParaRPr lang="en-GB"/>
          </a:p>
        </p:txBody>
      </p:sp>
    </p:spTree>
    <p:extLst>
      <p:ext uri="{BB962C8B-B14F-4D97-AF65-F5344CB8AC3E}">
        <p14:creationId xmlns:p14="http://schemas.microsoft.com/office/powerpoint/2010/main" val="28044402"/>
      </p:ext>
    </p:extLst>
  </p:cSld>
  <p:clrMapOvr>
    <a:masterClrMapping/>
  </p:clrMapOvr>
  <mc:AlternateContent xmlns:mc="http://schemas.openxmlformats.org/markup-compatibility/2006" xmlns:p14="http://schemas.microsoft.com/office/powerpoint/2010/main">
    <mc:Choice Requires="p14">
      <p:transition spd="slow" p14:dur="325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95999" y="1303200"/>
            <a:ext cx="4118851" cy="4586400"/>
          </a:xfrm>
        </p:spPr>
        <p:txBody>
          <a:body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29150" y="1303200"/>
            <a:ext cx="4116394" cy="4586400"/>
          </a:xfrm>
        </p:spPr>
        <p:txBody>
          <a:bodyPr/>
          <a:lstStyle/>
          <a:p>
            <a:pPr lvl="0"/>
            <a:r>
              <a:rPr lang="en-US"/>
              <a:t>Click to edit Master text styles</a:t>
            </a:r>
          </a:p>
          <a:p>
            <a:pPr lvl="1"/>
            <a:r>
              <a:rPr lang="en-US"/>
              <a:t>Second level</a:t>
            </a:r>
          </a:p>
          <a:p>
            <a:pPr lvl="2"/>
            <a:r>
              <a:rPr lang="en-US"/>
              <a:t>Third level</a:t>
            </a:r>
          </a:p>
        </p:txBody>
      </p:sp>
      <p:sp>
        <p:nvSpPr>
          <p:cNvPr id="5" name="Slide Number Placeholder 5"/>
          <p:cNvSpPr>
            <a:spLocks noGrp="1"/>
          </p:cNvSpPr>
          <p:nvPr>
            <p:ph type="sldNum" sz="quarter" idx="10"/>
          </p:nvPr>
        </p:nvSpPr>
        <p:spPr/>
        <p:txBody>
          <a:bodyPr/>
          <a:lstStyle>
            <a:lvl1pPr>
              <a:defRPr/>
            </a:lvl1pPr>
          </a:lstStyle>
          <a:p>
            <a:pPr>
              <a:defRPr/>
            </a:pPr>
            <a:fld id="{4C7997DD-FD26-4BA8-A29A-392432E219BE}" type="slidenum">
              <a:rPr lang="en-GB"/>
              <a:pPr>
                <a:defRPr/>
              </a:pPr>
              <a:t>‹#›</a:t>
            </a:fld>
            <a:endParaRPr lang="en-GB"/>
          </a:p>
        </p:txBody>
      </p:sp>
    </p:spTree>
    <p:extLst>
      <p:ext uri="{BB962C8B-B14F-4D97-AF65-F5344CB8AC3E}">
        <p14:creationId xmlns:p14="http://schemas.microsoft.com/office/powerpoint/2010/main" val="3864862783"/>
      </p:ext>
    </p:extLst>
  </p:cSld>
  <p:clrMapOvr>
    <a:masterClrMapping/>
  </p:clrMapOvr>
  <mc:AlternateContent xmlns:mc="http://schemas.openxmlformats.org/markup-compatibility/2006" xmlns:p14="http://schemas.microsoft.com/office/powerpoint/2010/main">
    <mc:Choice Requires="p14">
      <p:transition spd="slow" p14:dur="325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5DB1F31D-0526-400F-927D-0F49C4BD9082}" type="slidenum">
              <a:rPr lang="en-GB"/>
              <a:pPr>
                <a:defRPr/>
              </a:pPr>
              <a:t>‹#›</a:t>
            </a:fld>
            <a:endParaRPr lang="en-GB"/>
          </a:p>
        </p:txBody>
      </p:sp>
    </p:spTree>
    <p:extLst>
      <p:ext uri="{BB962C8B-B14F-4D97-AF65-F5344CB8AC3E}">
        <p14:creationId xmlns:p14="http://schemas.microsoft.com/office/powerpoint/2010/main" val="2975922487"/>
      </p:ext>
    </p:extLst>
  </p:cSld>
  <p:clrMapOvr>
    <a:masterClrMapping/>
  </p:clrMapOvr>
  <mc:AlternateContent xmlns:mc="http://schemas.openxmlformats.org/markup-compatibility/2006" xmlns:p14="http://schemas.microsoft.com/office/powerpoint/2010/main">
    <mc:Choice Requires="p14">
      <p:transition spd="slow" p14:dur="325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39964D21-DA17-4066-BC1C-579D721850BC}" type="slidenum">
              <a:rPr lang="en-GB"/>
              <a:pPr>
                <a:defRPr/>
              </a:pPr>
              <a:t>‹#›</a:t>
            </a:fld>
            <a:endParaRPr lang="en-GB"/>
          </a:p>
        </p:txBody>
      </p:sp>
    </p:spTree>
    <p:extLst>
      <p:ext uri="{BB962C8B-B14F-4D97-AF65-F5344CB8AC3E}">
        <p14:creationId xmlns:p14="http://schemas.microsoft.com/office/powerpoint/2010/main" val="3796858948"/>
      </p:ext>
    </p:extLst>
  </p:cSld>
  <p:clrMapOvr>
    <a:masterClrMapping/>
  </p:clrMapOvr>
  <mc:AlternateContent xmlns:mc="http://schemas.openxmlformats.org/markup-compatibility/2006" xmlns:p14="http://schemas.microsoft.com/office/powerpoint/2010/main">
    <mc:Choice Requires="p14">
      <p:transition spd="slow" p14:dur="325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98438" y="0"/>
            <a:ext cx="7747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180388" y="0"/>
            <a:ext cx="963612"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9"/>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0" y="6134100"/>
            <a:ext cx="91440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395288" y="431800"/>
            <a:ext cx="835025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30" name="Text Placeholder 2"/>
          <p:cNvSpPr>
            <a:spLocks noGrp="1"/>
          </p:cNvSpPr>
          <p:nvPr>
            <p:ph type="body" idx="1"/>
          </p:nvPr>
        </p:nvSpPr>
        <p:spPr bwMode="auto">
          <a:xfrm>
            <a:off x="395288" y="1303338"/>
            <a:ext cx="835025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p:txBody>
      </p:sp>
      <p:sp>
        <p:nvSpPr>
          <p:cNvPr id="6" name="Slide Number Placeholder 5"/>
          <p:cNvSpPr>
            <a:spLocks noGrp="1"/>
          </p:cNvSpPr>
          <p:nvPr>
            <p:ph type="sldNum" sz="quarter" idx="4"/>
          </p:nvPr>
        </p:nvSpPr>
        <p:spPr>
          <a:xfrm>
            <a:off x="395288" y="6356350"/>
            <a:ext cx="776287" cy="365125"/>
          </a:xfrm>
          <a:prstGeom prst="rect">
            <a:avLst/>
          </a:prstGeom>
        </p:spPr>
        <p:txBody>
          <a:bodyPr vert="horz" lIns="91440" tIns="45720" rIns="91440" bIns="45720" rtlCol="0" anchor="ctr"/>
          <a:lstStyle>
            <a:lvl1pPr algn="l" eaLnBrk="1" fontAlgn="auto" hangingPunct="1">
              <a:spcBef>
                <a:spcPts val="0"/>
              </a:spcBef>
              <a:spcAft>
                <a:spcPts val="0"/>
              </a:spcAft>
              <a:defRPr sz="1200" b="1">
                <a:solidFill>
                  <a:schemeClr val="bg1"/>
                </a:solidFill>
                <a:latin typeface="+mn-lt"/>
              </a:defRPr>
            </a:lvl1pPr>
          </a:lstStyle>
          <a:p>
            <a:pPr>
              <a:defRPr/>
            </a:pPr>
            <a:fld id="{78ABE6D0-4929-4C48-A12E-DEDC1D4B234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9" r:id="rId1"/>
    <p:sldLayoutId id="2147483675" r:id="rId2"/>
    <p:sldLayoutId id="2147483676" r:id="rId3"/>
    <p:sldLayoutId id="2147483677" r:id="rId4"/>
    <p:sldLayoutId id="2147483678" r:id="rId5"/>
  </p:sldLayoutIdLst>
  <mc:AlternateContent xmlns:mc="http://schemas.openxmlformats.org/markup-compatibility/2006" xmlns:p14="http://schemas.microsoft.com/office/powerpoint/2010/main">
    <mc:Choice Requires="p14">
      <p:transition spd="slow" p14:dur="3250">
        <p:fade/>
      </p:transition>
    </mc:Choice>
    <mc:Fallback xmlns="">
      <p:transition spd="slow">
        <p:fade/>
      </p:transition>
    </mc:Fallback>
  </mc:AlternateContent>
  <p:hf hdr="0" ftr="0" dt="0"/>
  <p:txStyles>
    <p:titleStyle>
      <a:lvl1pPr algn="l" rtl="0" eaLnBrk="1" fontAlgn="base" hangingPunct="1">
        <a:lnSpc>
          <a:spcPct val="90000"/>
        </a:lnSpc>
        <a:spcBef>
          <a:spcPct val="0"/>
        </a:spcBef>
        <a:spcAft>
          <a:spcPct val="0"/>
        </a:spcAft>
        <a:defRPr sz="2500" b="1" kern="1200">
          <a:solidFill>
            <a:schemeClr val="tx2"/>
          </a:solidFill>
          <a:latin typeface="+mj-lt"/>
          <a:ea typeface="+mj-ea"/>
          <a:cs typeface="+mj-cs"/>
        </a:defRPr>
      </a:lvl1pPr>
      <a:lvl2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2pPr>
      <a:lvl3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3pPr>
      <a:lvl4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4pPr>
      <a:lvl5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5pPr>
      <a:lvl6pPr marL="4572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9pPr>
    </p:titleStyle>
    <p:bodyStyle>
      <a:lvl1pPr marL="179388" indent="-179388" algn="l" rtl="0" eaLnBrk="1" fontAlgn="base" hangingPunct="1">
        <a:lnSpc>
          <a:spcPct val="90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358775"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2pPr>
      <a:lvl3pPr marL="539750"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584200" y="2103438"/>
            <a:ext cx="7967663" cy="1073150"/>
          </a:xfrm>
        </p:spPr>
        <p:txBody>
          <a:bodyPr>
            <a:normAutofit fontScale="90000"/>
          </a:bodyPr>
          <a:lstStyle/>
          <a:p>
            <a:pPr eaLnBrk="1" hangingPunct="1"/>
            <a:r>
              <a:rPr lang="en-GB" altLang="en-US" dirty="0"/>
              <a:t/>
            </a:r>
            <a:br>
              <a:rPr lang="en-GB" altLang="en-US" dirty="0"/>
            </a:br>
            <a:r>
              <a:rPr lang="en-GB" altLang="en-US" dirty="0"/>
              <a:t/>
            </a:r>
            <a:br>
              <a:rPr lang="en-GB" altLang="en-US" dirty="0"/>
            </a:br>
            <a:r>
              <a:rPr lang="en-GB" altLang="en-US" dirty="0"/>
              <a:t>Family and </a:t>
            </a:r>
            <a:r>
              <a:rPr lang="en-GB" altLang="en-US" dirty="0" smtClean="0"/>
              <a:t>Significant </a:t>
            </a:r>
            <a:r>
              <a:rPr lang="en-GB" altLang="en-US" dirty="0"/>
              <a:t>O</a:t>
            </a:r>
            <a:r>
              <a:rPr lang="en-GB" altLang="en-US" dirty="0" smtClean="0"/>
              <a:t>thers </a:t>
            </a:r>
            <a:r>
              <a:rPr lang="en-GB" altLang="en-US" dirty="0"/>
              <a:t>C</a:t>
            </a:r>
            <a:r>
              <a:rPr lang="en-GB" altLang="en-US" dirty="0" smtClean="0"/>
              <a:t>onference</a:t>
            </a:r>
            <a:r>
              <a:rPr lang="en-GB" altLang="en-US" dirty="0"/>
              <a:t/>
            </a:r>
            <a:br>
              <a:rPr lang="en-GB" altLang="en-US" dirty="0"/>
            </a:br>
            <a:r>
              <a:rPr lang="en-GB" altLang="en-US" dirty="0"/>
              <a:t/>
            </a:r>
            <a:br>
              <a:rPr lang="en-GB" altLang="en-US" dirty="0"/>
            </a:br>
            <a:r>
              <a:rPr lang="en-GB" altLang="en-US" dirty="0" smtClean="0"/>
              <a:t>Holiday Inn Stevenage</a:t>
            </a:r>
            <a:endParaRPr lang="en-GB" altLang="en-US" dirty="0"/>
          </a:p>
        </p:txBody>
      </p:sp>
      <p:sp>
        <p:nvSpPr>
          <p:cNvPr id="4099" name="Subtitle 2"/>
          <p:cNvSpPr>
            <a:spLocks noGrp="1"/>
          </p:cNvSpPr>
          <p:nvPr>
            <p:ph type="subTitle" idx="1"/>
          </p:nvPr>
        </p:nvSpPr>
        <p:spPr>
          <a:xfrm>
            <a:off x="584200" y="3428514"/>
            <a:ext cx="6769100" cy="520700"/>
          </a:xfrm>
        </p:spPr>
        <p:txBody>
          <a:bodyPr/>
          <a:lstStyle/>
          <a:p>
            <a:pPr eaLnBrk="1" hangingPunct="1"/>
            <a:r>
              <a:rPr lang="en-GB" altLang="en-US" dirty="0" smtClean="0"/>
              <a:t>17 October </a:t>
            </a:r>
            <a:r>
              <a:rPr lang="en-GB" altLang="en-US" dirty="0"/>
              <a:t>2019 </a:t>
            </a:r>
          </a:p>
        </p:txBody>
      </p:sp>
    </p:spTree>
  </p:cSld>
  <p:clrMapOvr>
    <a:masterClrMapping/>
  </p:clrMapOvr>
  <mc:AlternateContent xmlns:mc="http://schemas.openxmlformats.org/markup-compatibility/2006" xmlns:p14="http://schemas.microsoft.com/office/powerpoint/2010/main">
    <mc:Choice Requires="p14">
      <p:transition p14:dur="10" advClick="0" advTm="30000">
        <p:fade/>
      </p:transition>
    </mc:Choice>
    <mc:Fallback xmlns="">
      <p:transition advClick="0" advTm="30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Did you know?</a:t>
            </a:r>
          </a:p>
        </p:txBody>
      </p:sp>
      <p:sp>
        <p:nvSpPr>
          <p:cNvPr id="3" name="Content Placeholder 2"/>
          <p:cNvSpPr>
            <a:spLocks noGrp="1"/>
          </p:cNvSpPr>
          <p:nvPr>
            <p:ph idx="1"/>
          </p:nvPr>
        </p:nvSpPr>
        <p:spPr/>
        <p:txBody>
          <a:bodyPr/>
          <a:lstStyle/>
          <a:p>
            <a:r>
              <a:rPr lang="en-GB" b="1" dirty="0" smtClean="0"/>
              <a:t>Family Services </a:t>
            </a:r>
            <a:r>
              <a:rPr lang="en-GB" dirty="0" smtClean="0"/>
              <a:t>contributes </a:t>
            </a:r>
            <a:r>
              <a:rPr lang="en-GB" dirty="0"/>
              <a:t>towards the cost of travel to prison visits. It is open to close family members and significant others who are on a low income and allows for one visit every two weeks.</a:t>
            </a:r>
          </a:p>
          <a:p>
            <a:endParaRPr lang="en-GB" dirty="0"/>
          </a:p>
          <a:p>
            <a:r>
              <a:rPr lang="en-GB" dirty="0"/>
              <a:t>During January </a:t>
            </a:r>
            <a:r>
              <a:rPr lang="en-GB" dirty="0" smtClean="0"/>
              <a:t>2019 </a:t>
            </a:r>
            <a:r>
              <a:rPr lang="en-GB" b="1" dirty="0"/>
              <a:t>Family Services </a:t>
            </a:r>
            <a:r>
              <a:rPr lang="en-GB" dirty="0" smtClean="0"/>
              <a:t>contributed </a:t>
            </a:r>
            <a:r>
              <a:rPr lang="en-GB" dirty="0"/>
              <a:t>to the cost of 2983 unique visits.</a:t>
            </a:r>
          </a:p>
          <a:p>
            <a:endParaRPr lang="en-GB" dirty="0"/>
          </a:p>
          <a:p>
            <a:r>
              <a:rPr lang="en-GB" dirty="0"/>
              <a:t>The average cost per visit was £33.11</a:t>
            </a:r>
          </a:p>
          <a:p>
            <a:pPr marL="0" indent="0">
              <a:buNone/>
            </a:pPr>
            <a:endParaRPr lang="en-GB" dirty="0"/>
          </a:p>
          <a:p>
            <a:r>
              <a:rPr lang="en-GB" dirty="0"/>
              <a:t>Customers can claim directly online at gov.uk/</a:t>
            </a:r>
            <a:r>
              <a:rPr lang="en-GB" dirty="0" err="1"/>
              <a:t>helpwithprisonvisits</a:t>
            </a:r>
            <a:r>
              <a:rPr lang="en-GB" dirty="0"/>
              <a:t>.  </a:t>
            </a:r>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solidFill>
                  <a:prstClr val="white"/>
                </a:solidFill>
              </a:rPr>
              <a:pPr>
                <a:defRPr/>
              </a:pPr>
              <a:t>10</a:t>
            </a:fld>
            <a:endParaRPr lang="en-GB">
              <a:solidFill>
                <a:prstClr val="white"/>
              </a:solidFill>
            </a:endParaRPr>
          </a:p>
        </p:txBody>
      </p:sp>
    </p:spTree>
    <p:extLst>
      <p:ext uri="{BB962C8B-B14F-4D97-AF65-F5344CB8AC3E}">
        <p14:creationId xmlns:p14="http://schemas.microsoft.com/office/powerpoint/2010/main" val="2940681442"/>
      </p:ext>
    </p:extLst>
  </p:cSld>
  <p:clrMapOvr>
    <a:masterClrMapping/>
  </p:clrMapOvr>
  <p:transition spd="slow" advClick="0" advTm="3000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395288" y="1287730"/>
            <a:ext cx="812586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9388" indent="-179388" algn="l" rtl="0" eaLnBrk="1" fontAlgn="base" hangingPunct="1">
              <a:lnSpc>
                <a:spcPct val="90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358775"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2pPr>
            <a:lvl3pPr marL="539750"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Lord Michael Farmer is a Conservative Peer who advocates government policy and services which strengthen family ties as a way to help people to realise their potential. </a:t>
            </a:r>
          </a:p>
          <a:p>
            <a:pPr marL="0" indent="0">
              <a:buFont typeface="Arial" panose="020B0604020202020204" pitchFamily="34" charset="0"/>
              <a:buNone/>
            </a:pPr>
            <a:endParaRPr lang="en-GB" b="1" dirty="0"/>
          </a:p>
          <a:p>
            <a:pPr marL="0" indent="0">
              <a:buNone/>
            </a:pPr>
            <a:r>
              <a:rPr lang="en-GB" sz="1800" dirty="0" smtClean="0"/>
              <a:t>Chair </a:t>
            </a:r>
            <a:r>
              <a:rPr lang="en-GB" sz="1800" dirty="0"/>
              <a:t>of </a:t>
            </a:r>
            <a:r>
              <a:rPr lang="en-GB" sz="1800" b="1" dirty="0"/>
              <a:t>Farmer Review </a:t>
            </a:r>
            <a:r>
              <a:rPr lang="en-GB" sz="1800" dirty="0" smtClean="0"/>
              <a:t>(August 2017) on </a:t>
            </a:r>
            <a:r>
              <a:rPr lang="en-GB" sz="1800" dirty="0"/>
              <a:t>Importance of </a:t>
            </a:r>
            <a:r>
              <a:rPr lang="en-GB" sz="1800" dirty="0" smtClean="0"/>
              <a:t>Strengthening Prisoners</a:t>
            </a:r>
            <a:r>
              <a:rPr lang="en-GB" sz="1800" dirty="0"/>
              <a:t>' Family Ties to Prevent Reoffending and Intergenerational Crime </a:t>
            </a:r>
            <a:r>
              <a:rPr lang="en-GB" sz="1800" dirty="0" smtClean="0"/>
              <a:t>Partner </a:t>
            </a:r>
            <a:r>
              <a:rPr lang="en-GB" sz="1800" dirty="0"/>
              <a:t>and contributor to the Strengthening Families Manifesto to integrate the importance of family across all government departments </a:t>
            </a:r>
            <a:endParaRPr lang="en-GB" sz="1800" dirty="0" smtClean="0"/>
          </a:p>
          <a:p>
            <a:pPr marL="0" indent="0">
              <a:buNone/>
            </a:pPr>
            <a:endParaRPr lang="en-GB" sz="1800" dirty="0"/>
          </a:p>
          <a:p>
            <a:pPr marL="0" indent="0">
              <a:buNone/>
            </a:pPr>
            <a:r>
              <a:rPr lang="en-US" sz="1800" dirty="0"/>
              <a:t>Lord Farmer’s </a:t>
            </a:r>
            <a:r>
              <a:rPr lang="en-US" sz="1800" b="1" dirty="0"/>
              <a:t>second </a:t>
            </a:r>
            <a:r>
              <a:rPr lang="en-US" sz="1800" b="1" dirty="0" smtClean="0"/>
              <a:t>review </a:t>
            </a:r>
            <a:r>
              <a:rPr lang="en-US" sz="1800" dirty="0" smtClean="0"/>
              <a:t>(June 2019) </a:t>
            </a:r>
            <a:r>
              <a:rPr lang="en-US" sz="1800" dirty="0"/>
              <a:t>looks at strengthening family and other relational ties across both custody and the community through the lens of female offenders. It finds that supporting women to build and maintain healthy relationships is key to rehabilitation and reducing intergenerational crime.</a:t>
            </a:r>
            <a:endParaRPr lang="en-GB" sz="1800" dirty="0"/>
          </a:p>
          <a:p>
            <a:endParaRPr lang="en-GB" sz="1800" dirty="0"/>
          </a:p>
        </p:txBody>
      </p:sp>
      <p:sp>
        <p:nvSpPr>
          <p:cNvPr id="2" name="Title 1"/>
          <p:cNvSpPr>
            <a:spLocks noGrp="1"/>
          </p:cNvSpPr>
          <p:nvPr>
            <p:ph type="title"/>
          </p:nvPr>
        </p:nvSpPr>
        <p:spPr/>
        <p:txBody>
          <a:bodyPr/>
          <a:lstStyle/>
          <a:p>
            <a:r>
              <a:rPr lang="en-GB" dirty="0"/>
              <a:t>Lord Michael Farmer</a:t>
            </a:r>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11</a:t>
            </a:fld>
            <a:endParaRPr lang="en-GB"/>
          </a:p>
        </p:txBody>
      </p:sp>
    </p:spTree>
    <p:extLst>
      <p:ext uri="{BB962C8B-B14F-4D97-AF65-F5344CB8AC3E}">
        <p14:creationId xmlns:p14="http://schemas.microsoft.com/office/powerpoint/2010/main" val="3688458177"/>
      </p:ext>
    </p:extLst>
  </p:cSld>
  <p:clrMapOvr>
    <a:masterClrMapping/>
  </p:clrMapOvr>
  <mc:AlternateContent xmlns:mc="http://schemas.openxmlformats.org/markup-compatibility/2006" xmlns:p14="http://schemas.microsoft.com/office/powerpoint/2010/main">
    <mc:Choice Requires="p14">
      <p:transition spd="slow" p14:dur="1500" advClick="0" advTm="30000">
        <p:fade/>
      </p:transition>
    </mc:Choice>
    <mc:Fallback xmlns="">
      <p:transition spd="slow" advClick="0" advTm="3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39964D21-DA17-4066-BC1C-579D721850BC}" type="slidenum">
              <a:rPr lang="en-GB" smtClean="0"/>
              <a:pPr>
                <a:defRPr/>
              </a:pPr>
              <a:t>12</a:t>
            </a:fld>
            <a:endParaRPr lang="en-GB" dirty="0"/>
          </a:p>
        </p:txBody>
      </p:sp>
      <p:sp>
        <p:nvSpPr>
          <p:cNvPr id="3" name="Content Placeholder 2">
            <a:extLst>
              <a:ext uri="{FF2B5EF4-FFF2-40B4-BE49-F238E27FC236}">
                <a16:creationId xmlns:a16="http://schemas.microsoft.com/office/drawing/2014/main" xmlns="" id="{A5CA59F9-F616-4FDB-B560-94BA24690CF6}"/>
              </a:ext>
            </a:extLst>
          </p:cNvPr>
          <p:cNvSpPr txBox="1">
            <a:spLocks/>
          </p:cNvSpPr>
          <p:nvPr/>
        </p:nvSpPr>
        <p:spPr>
          <a:xfrm>
            <a:off x="516836" y="897622"/>
            <a:ext cx="7704375" cy="5330900"/>
          </a:xfrm>
          <a:prstGeom prst="rect">
            <a:avLst/>
          </a:prstGeom>
          <a:solidFill>
            <a:schemeClr val="bg1"/>
          </a:solidFill>
        </p:spPr>
        <p:txBody>
          <a:bodyPr/>
          <a:lstStyle>
            <a:lvl1pPr marL="179388" indent="-179388" algn="l" rtl="0" eaLnBrk="1" fontAlgn="base" hangingPunct="1">
              <a:lnSpc>
                <a:spcPct val="90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358775"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2pPr>
            <a:lvl3pPr marL="539750"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b="1" dirty="0"/>
              <a:t>The success of the family agenda is supported by a small team which include the following colleagues</a:t>
            </a:r>
            <a:r>
              <a:rPr lang="en-GB" b="1" dirty="0" smtClean="0"/>
              <a:t>:</a:t>
            </a:r>
          </a:p>
          <a:p>
            <a:pPr marL="0" indent="0">
              <a:buFont typeface="Arial" panose="020B0604020202020204" pitchFamily="34" charset="0"/>
              <a:buNone/>
            </a:pPr>
            <a:endParaRPr lang="en-GB" b="1" dirty="0"/>
          </a:p>
          <a:p>
            <a:r>
              <a:rPr lang="en-US" b="1" dirty="0" smtClean="0"/>
              <a:t>Simon Marshall</a:t>
            </a:r>
            <a:r>
              <a:rPr lang="en-US" dirty="0" smtClean="0"/>
              <a:t>: Deputy </a:t>
            </a:r>
            <a:r>
              <a:rPr lang="en-US" dirty="0"/>
              <a:t>Director – Rehabilitation and Support Services </a:t>
            </a:r>
            <a:r>
              <a:rPr lang="en-US" dirty="0" smtClean="0"/>
              <a:t>Group HMPPS</a:t>
            </a:r>
            <a:endParaRPr lang="en-GB" b="1" dirty="0" smtClean="0"/>
          </a:p>
          <a:p>
            <a:r>
              <a:rPr lang="en-GB" b="1" dirty="0" smtClean="0"/>
              <a:t>Tim Lloyd: </a:t>
            </a:r>
            <a:r>
              <a:rPr lang="en-GB" dirty="0"/>
              <a:t>Head of Family </a:t>
            </a:r>
            <a:r>
              <a:rPr lang="en-GB" dirty="0" smtClean="0"/>
              <a:t>Services</a:t>
            </a:r>
          </a:p>
          <a:p>
            <a:r>
              <a:rPr lang="en-GB" b="1" dirty="0" smtClean="0"/>
              <a:t>Dr </a:t>
            </a:r>
            <a:r>
              <a:rPr lang="en-GB" b="1" dirty="0"/>
              <a:t>Angela Herbert </a:t>
            </a:r>
            <a:r>
              <a:rPr lang="en-GB" b="1" dirty="0" smtClean="0"/>
              <a:t>MBE: </a:t>
            </a:r>
            <a:r>
              <a:rPr lang="en-GB" dirty="0" smtClean="0"/>
              <a:t>Family Advisor - MoJ</a:t>
            </a:r>
            <a:endParaRPr lang="en-GB" dirty="0"/>
          </a:p>
          <a:p>
            <a:r>
              <a:rPr lang="en-GB" b="1" dirty="0"/>
              <a:t>Stuart </a:t>
            </a:r>
            <a:r>
              <a:rPr lang="en-GB" b="1" dirty="0" smtClean="0"/>
              <a:t>Harrington: </a:t>
            </a:r>
            <a:r>
              <a:rPr lang="en-GB" dirty="0" smtClean="0"/>
              <a:t>HMPPS </a:t>
            </a:r>
            <a:r>
              <a:rPr lang="en-GB" dirty="0"/>
              <a:t>Family Communications </a:t>
            </a:r>
            <a:r>
              <a:rPr lang="en-GB" dirty="0" smtClean="0"/>
              <a:t>Lead </a:t>
            </a:r>
          </a:p>
          <a:p>
            <a:pPr marL="0" indent="0">
              <a:buNone/>
            </a:pPr>
            <a:endParaRPr lang="en-GB" i="1" dirty="0"/>
          </a:p>
          <a:p>
            <a:pPr marL="0" indent="0">
              <a:buNone/>
            </a:pPr>
            <a:r>
              <a:rPr lang="en-GB" i="1" dirty="0" smtClean="0"/>
              <a:t>FSWG </a:t>
            </a:r>
            <a:r>
              <a:rPr lang="en-GB" i="1" dirty="0"/>
              <a:t>associate:</a:t>
            </a:r>
            <a:endParaRPr lang="en-GB" i="1" dirty="0">
              <a:highlight>
                <a:srgbClr val="FFFF00"/>
              </a:highlight>
            </a:endParaRPr>
          </a:p>
          <a:p>
            <a:r>
              <a:rPr lang="en-GB" b="1" dirty="0"/>
              <a:t>Richard </a:t>
            </a:r>
            <a:r>
              <a:rPr lang="en-GB" b="1" dirty="0" smtClean="0"/>
              <a:t>Nicholls: </a:t>
            </a:r>
            <a:r>
              <a:rPr lang="en-GB" dirty="0" smtClean="0"/>
              <a:t>Head </a:t>
            </a:r>
            <a:r>
              <a:rPr lang="en-GB" dirty="0"/>
              <a:t>of Operations CLINKS</a:t>
            </a:r>
          </a:p>
          <a:p>
            <a:pPr marL="0" indent="0">
              <a:buFont typeface="Arial" panose="020B0604020202020204" pitchFamily="34" charset="0"/>
              <a:buNone/>
            </a:pPr>
            <a:r>
              <a:rPr lang="en-GB" dirty="0"/>
              <a:t>Policy leads and colleagues with specialist knowledge also contribute to the families agenda to enable positive engagement and relationships between prisoners’ their family and significant others.</a:t>
            </a:r>
          </a:p>
          <a:p>
            <a:pPr marL="0" indent="0">
              <a:buFont typeface="Arial" panose="020B0604020202020204" pitchFamily="34" charset="0"/>
              <a:buNone/>
            </a:pPr>
            <a:endParaRPr lang="en-GB" dirty="0">
              <a:highlight>
                <a:srgbClr val="FFFF00"/>
              </a:highlight>
            </a:endParaRPr>
          </a:p>
          <a:p>
            <a:pPr marL="0" indent="0">
              <a:buFont typeface="Arial" panose="020B0604020202020204" pitchFamily="34" charset="0"/>
              <a:buNone/>
            </a:pPr>
            <a:endParaRPr lang="en-GB" dirty="0">
              <a:highlight>
                <a:srgbClr val="FFFF00"/>
              </a:highlight>
            </a:endParaRPr>
          </a:p>
          <a:p>
            <a:pPr marL="0" indent="0">
              <a:buFont typeface="Arial" panose="020B0604020202020204" pitchFamily="34" charset="0"/>
              <a:buNone/>
            </a:pPr>
            <a:endParaRPr lang="en-GB" dirty="0">
              <a:highlight>
                <a:srgbClr val="FFFF00"/>
              </a:highlight>
            </a:endParaRPr>
          </a:p>
        </p:txBody>
      </p:sp>
      <p:sp>
        <p:nvSpPr>
          <p:cNvPr id="5" name="Title 1">
            <a:extLst>
              <a:ext uri="{FF2B5EF4-FFF2-40B4-BE49-F238E27FC236}">
                <a16:creationId xmlns:a16="http://schemas.microsoft.com/office/drawing/2014/main" xmlns="" id="{B89736ED-5EF2-47CA-8B8F-E2C9493FE43D}"/>
              </a:ext>
            </a:extLst>
          </p:cNvPr>
          <p:cNvSpPr txBox="1">
            <a:spLocks/>
          </p:cNvSpPr>
          <p:nvPr/>
        </p:nvSpPr>
        <p:spPr>
          <a:xfrm>
            <a:off x="396001" y="432000"/>
            <a:ext cx="8348400" cy="511174"/>
          </a:xfrm>
          <a:prstGeom prst="rect">
            <a:avLst/>
          </a:prstGeom>
        </p:spPr>
        <p:txBody>
          <a:bodyPr/>
          <a:lstStyle>
            <a:lvl1pPr algn="l" rtl="0" eaLnBrk="1" fontAlgn="base" hangingPunct="1">
              <a:lnSpc>
                <a:spcPct val="90000"/>
              </a:lnSpc>
              <a:spcBef>
                <a:spcPct val="0"/>
              </a:spcBef>
              <a:spcAft>
                <a:spcPct val="0"/>
              </a:spcAft>
              <a:defRPr sz="2500" b="1" kern="1200">
                <a:solidFill>
                  <a:schemeClr val="tx2"/>
                </a:solidFill>
                <a:latin typeface="+mj-lt"/>
                <a:ea typeface="+mj-ea"/>
                <a:cs typeface="+mj-cs"/>
              </a:defRPr>
            </a:lvl1pPr>
            <a:lvl2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2pPr>
            <a:lvl3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3pPr>
            <a:lvl4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4pPr>
            <a:lvl5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5pPr>
            <a:lvl6pPr marL="4572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9pPr>
          </a:lstStyle>
          <a:p>
            <a:r>
              <a:rPr lang="en-GB" dirty="0"/>
              <a:t>Family Strategies Working Group</a:t>
            </a:r>
          </a:p>
        </p:txBody>
      </p:sp>
    </p:spTree>
    <p:extLst>
      <p:ext uri="{BB962C8B-B14F-4D97-AF65-F5344CB8AC3E}">
        <p14:creationId xmlns:p14="http://schemas.microsoft.com/office/powerpoint/2010/main" val="1430973545"/>
      </p:ext>
    </p:extLst>
  </p:cSld>
  <p:clrMapOvr>
    <a:masterClrMapping/>
  </p:clrMapOvr>
  <mc:AlternateContent xmlns:mc="http://schemas.openxmlformats.org/markup-compatibility/2006" xmlns:p14="http://schemas.microsoft.com/office/powerpoint/2010/main">
    <mc:Choice Requires="p14">
      <p:transition spd="slow" p14:dur="1500" advClick="0" advTm="30000">
        <p:fade/>
      </p:transition>
    </mc:Choice>
    <mc:Fallback xmlns="">
      <p:transition spd="slow" advClick="0" advTm="3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Our partner organisations</a:t>
            </a:r>
          </a:p>
        </p:txBody>
      </p:sp>
      <p:sp>
        <p:nvSpPr>
          <p:cNvPr id="4" name="Content Placeholder 3"/>
          <p:cNvSpPr>
            <a:spLocks noGrp="1"/>
          </p:cNvSpPr>
          <p:nvPr>
            <p:ph idx="1"/>
          </p:nvPr>
        </p:nvSpPr>
        <p:spPr>
          <a:xfrm>
            <a:off x="394151" y="1303902"/>
            <a:ext cx="8350250" cy="4727784"/>
          </a:xfrm>
        </p:spPr>
        <p:txBody>
          <a:bodyPr/>
          <a:lstStyle/>
          <a:p>
            <a:pPr lvl="3"/>
            <a:r>
              <a:rPr lang="en-GB" sz="1800" dirty="0"/>
              <a:t>Barnardo’s				Sodexo Justice Services</a:t>
            </a:r>
          </a:p>
          <a:p>
            <a:pPr lvl="3"/>
            <a:r>
              <a:rPr lang="en-GB" sz="1800" dirty="0"/>
              <a:t>Choices Consultancy Services	Spurgeons</a:t>
            </a:r>
          </a:p>
          <a:p>
            <a:pPr lvl="3"/>
            <a:r>
              <a:rPr lang="en-GB" sz="1800" dirty="0"/>
              <a:t>FAST				VCSG</a:t>
            </a:r>
          </a:p>
          <a:p>
            <a:pPr lvl="3"/>
            <a:r>
              <a:rPr lang="en-GB" sz="1800" dirty="0"/>
              <a:t>FoPP (Sodexo)			YJB</a:t>
            </a:r>
          </a:p>
          <a:p>
            <a:pPr lvl="3"/>
            <a:r>
              <a:rPr lang="en-GB" sz="1800" dirty="0"/>
              <a:t>G4S				</a:t>
            </a:r>
          </a:p>
          <a:p>
            <a:pPr lvl="3"/>
            <a:r>
              <a:rPr lang="en-GB" sz="1800" dirty="0"/>
              <a:t>HALOW</a:t>
            </a:r>
          </a:p>
          <a:p>
            <a:pPr lvl="3"/>
            <a:r>
              <a:rPr lang="en-GB" sz="1800" dirty="0"/>
              <a:t>JIGSAW</a:t>
            </a:r>
          </a:p>
          <a:p>
            <a:pPr lvl="3"/>
            <a:r>
              <a:rPr lang="en-GB" sz="1800" dirty="0"/>
              <a:t>LAT</a:t>
            </a:r>
          </a:p>
          <a:p>
            <a:pPr lvl="3"/>
            <a:r>
              <a:rPr lang="en-GB" sz="1800" dirty="0"/>
              <a:t>NEPACS</a:t>
            </a:r>
          </a:p>
          <a:p>
            <a:pPr lvl="3"/>
            <a:r>
              <a:rPr lang="en-GB" sz="1800" dirty="0"/>
              <a:t>Ormiston</a:t>
            </a:r>
          </a:p>
          <a:p>
            <a:pPr lvl="3"/>
            <a:r>
              <a:rPr lang="en-GB" sz="1800" dirty="0" smtClean="0"/>
              <a:t>Pact</a:t>
            </a:r>
            <a:endParaRPr lang="en-GB" sz="1800" dirty="0"/>
          </a:p>
          <a:p>
            <a:pPr lvl="3"/>
            <a:r>
              <a:rPr lang="en-GB" sz="1800" dirty="0"/>
              <a:t>POPs</a:t>
            </a:r>
          </a:p>
          <a:p>
            <a:pPr lvl="3"/>
            <a:r>
              <a:rPr lang="en-GB" sz="1800" dirty="0"/>
              <a:t>PSS</a:t>
            </a:r>
          </a:p>
          <a:p>
            <a:pPr lvl="3"/>
            <a:r>
              <a:rPr lang="en-GB" sz="1800" dirty="0"/>
              <a:t>SERCO</a:t>
            </a:r>
          </a:p>
          <a:p>
            <a:pPr lvl="3"/>
            <a:endParaRPr lang="en-GB" sz="1800" dirty="0"/>
          </a:p>
        </p:txBody>
      </p:sp>
      <p:sp>
        <p:nvSpPr>
          <p:cNvPr id="2" name="Slide Number Placeholder 1"/>
          <p:cNvSpPr>
            <a:spLocks noGrp="1"/>
          </p:cNvSpPr>
          <p:nvPr>
            <p:ph type="sldNum" sz="quarter" idx="10"/>
          </p:nvPr>
        </p:nvSpPr>
        <p:spPr/>
        <p:txBody>
          <a:bodyPr/>
          <a:lstStyle/>
          <a:p>
            <a:pPr>
              <a:defRPr/>
            </a:pPr>
            <a:fld id="{39964D21-DA17-4066-BC1C-579D721850BC}" type="slidenum">
              <a:rPr lang="en-GB" smtClean="0"/>
              <a:pPr>
                <a:defRPr/>
              </a:pPr>
              <a:t>13</a:t>
            </a:fld>
            <a:endParaRPr lang="en-GB" dirty="0"/>
          </a:p>
        </p:txBody>
      </p:sp>
    </p:spTree>
    <p:extLst>
      <p:ext uri="{BB962C8B-B14F-4D97-AF65-F5344CB8AC3E}">
        <p14:creationId xmlns:p14="http://schemas.microsoft.com/office/powerpoint/2010/main" val="300506004"/>
      </p:ext>
    </p:extLst>
  </p:cSld>
  <p:clrMapOvr>
    <a:masterClrMapping/>
  </p:clrMapOvr>
  <mc:AlternateContent xmlns:mc="http://schemas.openxmlformats.org/markup-compatibility/2006" xmlns:p14="http://schemas.microsoft.com/office/powerpoint/2010/main">
    <mc:Choice Requires="p14">
      <p:transition spd="slow" p14:dur="1250" advClick="0" advTm="30000">
        <p:fade/>
      </p:transition>
    </mc:Choice>
    <mc:Fallback xmlns="">
      <p:transition spd="slow" advClick="0" advTm="3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fade">
                                      <p:cBhvr>
                                        <p:cTn id="16" dur="500"/>
                                        <p:tgtEl>
                                          <p:spTgt spid="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fade">
                                      <p:cBhvr>
                                        <p:cTn id="28" dur="500"/>
                                        <p:tgtEl>
                                          <p:spTgt spid="4">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fade">
                                      <p:cBhvr>
                                        <p:cTn id="31" dur="500"/>
                                        <p:tgtEl>
                                          <p:spTgt spid="4">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fade">
                                      <p:cBhvr>
                                        <p:cTn id="37" dur="500"/>
                                        <p:tgtEl>
                                          <p:spTgt spid="4">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500"/>
                                        <p:tgtEl>
                                          <p:spTgt spid="4">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fade">
                                      <p:cBhvr>
                                        <p:cTn id="43" dur="500"/>
                                        <p:tgtEl>
                                          <p:spTgt spid="4">
                                            <p:txEl>
                                              <p:pRg st="12" end="12"/>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fade">
                                      <p:cBhvr>
                                        <p:cTn id="46"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Mariam</a:t>
            </a:r>
            <a:endParaRPr lang="en-GB" dirty="0"/>
          </a:p>
          <a:p>
            <a:pPr marL="0" indent="0">
              <a:buNone/>
            </a:pPr>
            <a:r>
              <a:rPr lang="en-US" dirty="0" smtClean="0"/>
              <a:t>Entrepreneur, author &amp; founder </a:t>
            </a:r>
            <a:r>
              <a:rPr lang="en-US" dirty="0"/>
              <a:t>of the UK's leading female mentoring </a:t>
            </a:r>
            <a:r>
              <a:rPr lang="en-US" dirty="0" smtClean="0"/>
              <a:t>initiative.</a:t>
            </a:r>
          </a:p>
          <a:p>
            <a:pPr marL="0" indent="0">
              <a:buNone/>
            </a:pPr>
            <a:r>
              <a:rPr lang="en-GB" sz="1800"/>
              <a:t>Mariam </a:t>
            </a:r>
            <a:r>
              <a:rPr lang="en-GB" sz="1800" smtClean="0"/>
              <a:t>is </a:t>
            </a:r>
            <a:r>
              <a:rPr lang="en-GB" sz="1800" dirty="0"/>
              <a:t>passionate about transforming the lives of women within her community. After giving birth to her daughter whilst in prison, Mariam witnessed first-hand the lack of support available to women not only in her situation, but those in the corporate and business space. From here she founded Europe’s leading female mentoring initiative, Mentor </a:t>
            </a:r>
            <a:r>
              <a:rPr lang="en-GB" sz="1800" dirty="0" err="1"/>
              <a:t>MatcHER</a:t>
            </a:r>
            <a:r>
              <a:rPr lang="en-GB" sz="1800" dirty="0"/>
              <a:t>. Mentor </a:t>
            </a:r>
            <a:r>
              <a:rPr lang="en-GB" sz="1800" dirty="0" err="1"/>
              <a:t>MatcHER</a:t>
            </a:r>
            <a:r>
              <a:rPr lang="en-GB" sz="1800" dirty="0"/>
              <a:t> aims to change the lives of women through mentorship and has worked with some of the country’s most inspirational women across various sectors including Amanda </a:t>
            </a:r>
            <a:r>
              <a:rPr lang="en-GB" sz="1800" dirty="0" err="1"/>
              <a:t>Wakeley</a:t>
            </a:r>
            <a:r>
              <a:rPr lang="en-GB" sz="1800" dirty="0"/>
              <a:t> OBE, Victoria Beckham, Melissa </a:t>
            </a:r>
            <a:r>
              <a:rPr lang="en-GB" sz="1800" dirty="0" err="1"/>
              <a:t>Odabash</a:t>
            </a:r>
            <a:r>
              <a:rPr lang="en-GB" sz="1800" dirty="0"/>
              <a:t> to name a few. Mariam has since launched another leading female platform Women of the City (WOTC) and has already collaborated with several of the city’s magical circle legal firms, HSBC, EY, Deutsche Bank, American Express and AON. WOTC is determined to challenge the traditional view of corporate social responsibility by making it more human. Alongside this Mariam is a Pastor at SPAC Nation Church and has been able to support over 3,500 women in business and her local community.</a:t>
            </a:r>
          </a:p>
          <a:p>
            <a:pPr marL="0" indent="0">
              <a:buNone/>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14</a:t>
            </a:fld>
            <a:endParaRPr lang="en-GB"/>
          </a:p>
        </p:txBody>
      </p:sp>
    </p:spTree>
    <p:extLst>
      <p:ext uri="{BB962C8B-B14F-4D97-AF65-F5344CB8AC3E}">
        <p14:creationId xmlns:p14="http://schemas.microsoft.com/office/powerpoint/2010/main" val="3634294757"/>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Andy </a:t>
            </a:r>
            <a:r>
              <a:rPr lang="en-GB" b="1" dirty="0"/>
              <a:t>Keen-Downs</a:t>
            </a:r>
            <a:endParaRPr lang="en-GB" dirty="0"/>
          </a:p>
          <a:p>
            <a:pPr marL="0" indent="0">
              <a:buNone/>
            </a:pPr>
            <a:r>
              <a:rPr lang="en-GB" dirty="0" smtClean="0"/>
              <a:t>Chief </a:t>
            </a:r>
            <a:r>
              <a:rPr lang="en-GB" dirty="0"/>
              <a:t>Executive of Pact </a:t>
            </a:r>
            <a:r>
              <a:rPr lang="en-GB" dirty="0" smtClean="0"/>
              <a:t>(the Prison Advice &amp; Care Trust)</a:t>
            </a:r>
          </a:p>
          <a:p>
            <a:pPr marL="0" indent="0">
              <a:buNone/>
            </a:pPr>
            <a:r>
              <a:rPr lang="en-GB" dirty="0"/>
              <a:t>Andy Keen-Downs has been Chief Executive of Pact since 2005, steering the charity through a period of great change and growth. Since 2015 he has been Group CEO, following the establishment of Pact Futures CIC as a wholly owned, independent subsidiary. Andy has worked in the voluntary sector for much of his working life, and was previously Deputy Director at Gingerbread (One Parent Families). Previously, Andy held senior posts with the National Childbirth Trust and with </a:t>
            </a:r>
            <a:r>
              <a:rPr lang="en-GB" dirty="0" err="1"/>
              <a:t>Centrepoint</a:t>
            </a:r>
            <a:r>
              <a:rPr lang="en-GB" dirty="0"/>
              <a:t>. Andy acts as a pro-bono advisor to Lord Michael Farmer and to Bishop Richard Moth, and is regularly sought for his expertise on how to reduce re-offending and the risk of inter-generational offending.</a:t>
            </a:r>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15</a:t>
            </a:fld>
            <a:endParaRPr lang="en-GB"/>
          </a:p>
        </p:txBody>
      </p:sp>
    </p:spTree>
    <p:extLst>
      <p:ext uri="{BB962C8B-B14F-4D97-AF65-F5344CB8AC3E}">
        <p14:creationId xmlns:p14="http://schemas.microsoft.com/office/powerpoint/2010/main" val="2531676348"/>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Dr </a:t>
            </a:r>
            <a:r>
              <a:rPr lang="en-GB" b="1" dirty="0"/>
              <a:t>Samantha Callan</a:t>
            </a:r>
            <a:endParaRPr lang="en-GB" dirty="0"/>
          </a:p>
          <a:p>
            <a:pPr marL="0" indent="0">
              <a:buNone/>
            </a:pPr>
            <a:r>
              <a:rPr lang="en-GB" dirty="0"/>
              <a:t>Parliamentary Adviser to Lord Farmer </a:t>
            </a:r>
          </a:p>
          <a:p>
            <a:r>
              <a:rPr lang="en-GB" dirty="0"/>
              <a:t>Dr Samantha Callan is a published academic and policy expert in the fields of family relationships, family law, early years, mental health and domestic abuse. As Parliamentary Adviser to Lord Farmer she was lead writer of both Farmer Reviews commissioned and published by the Ministry of Justice: The Importance of Strengthening Prisoners' Family Ties to Prevent Reoffending and Reduce Intergenerational Crime, which focused on men in prison and The Importance of Strengthening Female Offenders' Family and other Relationships to Prevent Reoffending and Reduce Intergenerational Crime which looked across women’s experiences in the criminal justice system.</a:t>
            </a:r>
          </a:p>
          <a:p>
            <a:r>
              <a:rPr lang="en-GB" dirty="0"/>
              <a:t>Previously she was Special Adviser for Family and Society in the Conservative Policy Unit and Associate Director at the Centre for Social Justice.</a:t>
            </a:r>
          </a:p>
          <a:p>
            <a:pPr marL="0" indent="0">
              <a:buNone/>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16</a:t>
            </a:fld>
            <a:endParaRPr lang="en-GB"/>
          </a:p>
        </p:txBody>
      </p:sp>
    </p:spTree>
    <p:extLst>
      <p:ext uri="{BB962C8B-B14F-4D97-AF65-F5344CB8AC3E}">
        <p14:creationId xmlns:p14="http://schemas.microsoft.com/office/powerpoint/2010/main" val="3646491300"/>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endParaRPr lang="en-GB" b="1" dirty="0" smtClean="0"/>
          </a:p>
          <a:p>
            <a:pPr marL="0" indent="0">
              <a:buNone/>
            </a:pPr>
            <a:endParaRPr lang="en-GB" b="1" dirty="0"/>
          </a:p>
          <a:p>
            <a:pPr marL="0" indent="0">
              <a:buNone/>
            </a:pPr>
            <a:endParaRPr lang="en-GB" b="1" dirty="0" smtClean="0"/>
          </a:p>
          <a:p>
            <a:pPr marL="0" indent="0">
              <a:buNone/>
            </a:pPr>
            <a:endParaRPr lang="en-GB" b="1" dirty="0"/>
          </a:p>
          <a:p>
            <a:pPr marL="0" indent="0">
              <a:buNone/>
            </a:pPr>
            <a:r>
              <a:rPr lang="en-GB" b="1" dirty="0"/>
              <a:t>Nabila Bhayat</a:t>
            </a:r>
            <a:r>
              <a:rPr lang="en-GB" dirty="0"/>
              <a:t> </a:t>
            </a:r>
            <a:endParaRPr lang="en-GB" dirty="0" smtClean="0"/>
          </a:p>
          <a:p>
            <a:pPr marL="0" indent="0">
              <a:buNone/>
            </a:pPr>
            <a:r>
              <a:rPr lang="en-GB" dirty="0" smtClean="0"/>
              <a:t>Researcher for </a:t>
            </a:r>
            <a:r>
              <a:rPr lang="en-GB" smtClean="0"/>
              <a:t>Family Services </a:t>
            </a:r>
            <a:r>
              <a:rPr lang="en-GB" dirty="0" smtClean="0"/>
              <a:t>HMPPS </a:t>
            </a: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17</a:t>
            </a:fld>
            <a:endParaRPr lang="en-GB"/>
          </a:p>
        </p:txBody>
      </p:sp>
    </p:spTree>
    <p:extLst>
      <p:ext uri="{BB962C8B-B14F-4D97-AF65-F5344CB8AC3E}">
        <p14:creationId xmlns:p14="http://schemas.microsoft.com/office/powerpoint/2010/main" val="1374604592"/>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Sara </a:t>
            </a:r>
            <a:r>
              <a:rPr lang="en-GB" b="1" dirty="0"/>
              <a:t>Rattenbury</a:t>
            </a:r>
            <a:endParaRPr lang="en-GB" dirty="0"/>
          </a:p>
          <a:p>
            <a:pPr marL="0" indent="0">
              <a:buNone/>
            </a:pPr>
            <a:r>
              <a:rPr lang="en-GB" dirty="0"/>
              <a:t>Engagement Manager </a:t>
            </a:r>
            <a:r>
              <a:rPr lang="en-GB" dirty="0" smtClean="0"/>
              <a:t>at </a:t>
            </a:r>
            <a:r>
              <a:rPr lang="en-GB" dirty="0" err="1" smtClean="0"/>
              <a:t>Barnardo’s</a:t>
            </a:r>
            <a:endParaRPr lang="en-GB" dirty="0" smtClean="0"/>
          </a:p>
          <a:p>
            <a:pPr marL="0" indent="0">
              <a:buNone/>
            </a:pPr>
            <a:endParaRPr lang="en-GB" dirty="0"/>
          </a:p>
          <a:p>
            <a:r>
              <a:rPr lang="en-GB" dirty="0"/>
              <a:t>Sara Rattenbury works as an Engagement Manager for </a:t>
            </a:r>
            <a:r>
              <a:rPr lang="en-GB" dirty="0" err="1"/>
              <a:t>Barnardo’s</a:t>
            </a:r>
            <a:r>
              <a:rPr lang="en-GB" dirty="0"/>
              <a:t>, developing strategies for working with those who have a parent or close relative in prison. She previously worked within Children’s Centres and Family Support services ultimately becoming an operational manager. While doing this she studied for a research MA in Education completing her dissertation on the ‘Impact of Paternal Imprisonment on Father/Child relationships and a child’s outcomes’. She is currently part of a research team undertaking a needs assessment of British Armed Forces veterans in custody and their families. Her interest in families impacted by imprisonment stems from her days of volunteering within prison visits at a prison local to her.   </a:t>
            </a:r>
          </a:p>
          <a:p>
            <a:pPr marL="0" indent="0">
              <a:buNone/>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18</a:t>
            </a:fld>
            <a:endParaRPr lang="en-GB"/>
          </a:p>
        </p:txBody>
      </p:sp>
    </p:spTree>
    <p:extLst>
      <p:ext uri="{BB962C8B-B14F-4D97-AF65-F5344CB8AC3E}">
        <p14:creationId xmlns:p14="http://schemas.microsoft.com/office/powerpoint/2010/main" val="1530621423"/>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endParaRPr lang="en-GB" b="1" dirty="0" smtClean="0"/>
          </a:p>
          <a:p>
            <a:pPr marL="0" indent="0">
              <a:buNone/>
            </a:pPr>
            <a:endParaRPr lang="en-GB" b="1" dirty="0"/>
          </a:p>
          <a:p>
            <a:pPr marL="0" indent="0">
              <a:buNone/>
            </a:pPr>
            <a:endParaRPr lang="en-GB" b="1" dirty="0" smtClean="0"/>
          </a:p>
          <a:p>
            <a:pPr marL="0" indent="0">
              <a:buNone/>
            </a:pPr>
            <a:endParaRPr lang="en-GB" b="1" dirty="0"/>
          </a:p>
          <a:p>
            <a:pPr marL="0" indent="0">
              <a:buNone/>
            </a:pPr>
            <a:r>
              <a:rPr lang="en-GB" b="1" dirty="0"/>
              <a:t>Zoe Cook</a:t>
            </a:r>
            <a:endParaRPr lang="en-GB" dirty="0"/>
          </a:p>
          <a:p>
            <a:pPr marL="0" indent="0">
              <a:buNone/>
            </a:pPr>
            <a:r>
              <a:rPr lang="en-GB" dirty="0"/>
              <a:t>Administrator for the </a:t>
            </a:r>
            <a:r>
              <a:rPr lang="en-GB" dirty="0" smtClean="0"/>
              <a:t>CAPO, CLES </a:t>
            </a:r>
            <a:r>
              <a:rPr lang="en-GB" dirty="0"/>
              <a:t>&amp; </a:t>
            </a:r>
            <a:r>
              <a:rPr lang="en-GB" dirty="0" smtClean="0"/>
              <a:t>NICCO Services</a:t>
            </a:r>
            <a:r>
              <a:rPr lang="en-GB" dirty="0"/>
              <a:t> </a:t>
            </a:r>
            <a:r>
              <a:rPr lang="en-GB" dirty="0" smtClean="0"/>
              <a:t>at Barnardo’s</a:t>
            </a: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19</a:t>
            </a:fld>
            <a:endParaRPr lang="en-GB"/>
          </a:p>
        </p:txBody>
      </p:sp>
    </p:spTree>
    <p:extLst>
      <p:ext uri="{BB962C8B-B14F-4D97-AF65-F5344CB8AC3E}">
        <p14:creationId xmlns:p14="http://schemas.microsoft.com/office/powerpoint/2010/main" val="1324814686"/>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do</a:t>
            </a:r>
            <a:endParaRPr lang="en-GB" dirty="0"/>
          </a:p>
        </p:txBody>
      </p:sp>
      <p:sp>
        <p:nvSpPr>
          <p:cNvPr id="3" name="Content Placeholder 2"/>
          <p:cNvSpPr>
            <a:spLocks noGrp="1"/>
          </p:cNvSpPr>
          <p:nvPr>
            <p:ph idx="1"/>
          </p:nvPr>
        </p:nvSpPr>
        <p:spPr/>
        <p:txBody>
          <a:bodyPr/>
          <a:lstStyle/>
          <a:p>
            <a:r>
              <a:rPr lang="en-GB" sz="2400" dirty="0"/>
              <a:t>The Family Support Working Group (FSWG) was formed in 2016 with the purpose helping the estate to support familial relationships</a:t>
            </a:r>
            <a:r>
              <a:rPr lang="en-GB" sz="2400" dirty="0" smtClean="0"/>
              <a:t>.</a:t>
            </a:r>
          </a:p>
          <a:p>
            <a:r>
              <a:rPr lang="en-US" sz="2400" dirty="0" smtClean="0"/>
              <a:t>Our </a:t>
            </a:r>
            <a:r>
              <a:rPr lang="en-US" sz="2400" dirty="0"/>
              <a:t>role was greatly expanded in 2017 with the launch of the Farmer Review when the Group took on the responsibility of facilitating prisons across England and Wales to implement the 19 recommendations that arose from the review</a:t>
            </a:r>
            <a:r>
              <a:rPr lang="en-US" sz="2400" dirty="0" smtClean="0"/>
              <a:t>.</a:t>
            </a:r>
          </a:p>
          <a:p>
            <a:r>
              <a:rPr lang="en-US" sz="2400" dirty="0" smtClean="0"/>
              <a:t>We work with establishments, partners and colleagues across the MoJ to support </a:t>
            </a:r>
            <a:r>
              <a:rPr lang="en-GB" sz="2400" dirty="0" smtClean="0"/>
              <a:t>the delivery of the Families and Significant Others agenda.</a:t>
            </a:r>
            <a:endParaRPr lang="en-GB" sz="2400" b="1" dirty="0"/>
          </a:p>
          <a:p>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a:t>
            </a:fld>
            <a:endParaRPr lang="en-GB"/>
          </a:p>
        </p:txBody>
      </p:sp>
    </p:spTree>
    <p:extLst>
      <p:ext uri="{BB962C8B-B14F-4D97-AF65-F5344CB8AC3E}">
        <p14:creationId xmlns:p14="http://schemas.microsoft.com/office/powerpoint/2010/main" val="1167299291"/>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Polly </a:t>
            </a:r>
            <a:r>
              <a:rPr lang="en-GB" b="1" dirty="0"/>
              <a:t>Wright</a:t>
            </a:r>
            <a:endParaRPr lang="en-GB" dirty="0"/>
          </a:p>
          <a:p>
            <a:pPr marL="0" indent="0">
              <a:buNone/>
            </a:pPr>
            <a:r>
              <a:rPr lang="en-GB" dirty="0"/>
              <a:t>F</a:t>
            </a:r>
            <a:r>
              <a:rPr lang="en-GB" dirty="0" smtClean="0"/>
              <a:t>reelance </a:t>
            </a:r>
            <a:r>
              <a:rPr lang="en-GB" dirty="0"/>
              <a:t>consultant delivering research, training and development across children’s services and the criminal justice system</a:t>
            </a:r>
            <a:r>
              <a:rPr lang="en-GB" dirty="0" smtClean="0"/>
              <a:t>.</a:t>
            </a:r>
            <a:endParaRPr lang="en-GB" dirty="0"/>
          </a:p>
          <a:p>
            <a:r>
              <a:rPr lang="en-GB" sz="1800" dirty="0"/>
              <a:t>Polly is a freelance consultant delivering research, training and development across children’s services and the criminal justice system. She is currently the Chair of the Bristol and South Gloucestershire Steering group on Children Affected by Parental Offending. Previously a Children’s Services Manager for </a:t>
            </a:r>
            <a:r>
              <a:rPr lang="en-GB" sz="1800" dirty="0" err="1"/>
              <a:t>Barnardo’s</a:t>
            </a:r>
            <a:r>
              <a:rPr lang="en-GB" sz="1800" dirty="0"/>
              <a:t>, Polly managed the National Information Centre on Children of Offenders (NICCO) and the Children Affected by Parental Offending Engagement Service, working with both prisons and local authorities to develop practice to meet the needs of prisoners and their families. Polly has co-authored the ‘Practice Guide on Supporting Children and Families affected by a family member’s offending’ (</a:t>
            </a:r>
            <a:r>
              <a:rPr lang="en-GB" sz="1800" dirty="0" err="1"/>
              <a:t>Barnardo’s</a:t>
            </a:r>
            <a:r>
              <a:rPr lang="en-GB" sz="1800" dirty="0"/>
              <a:t>, 2017). </a:t>
            </a:r>
          </a:p>
          <a:p>
            <a:r>
              <a:rPr lang="en-GB" sz="1800" dirty="0"/>
              <a:t>Commissioned by Clinks, Polly has recently completed work on the 10 Prison Project Think Family programme, working with 4 establishments to review and develop their practice around family engagement.</a:t>
            </a:r>
          </a:p>
          <a:p>
            <a:pPr marL="0" indent="0">
              <a:buNone/>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20</a:t>
            </a:fld>
            <a:endParaRPr lang="en-GB"/>
          </a:p>
        </p:txBody>
      </p:sp>
    </p:spTree>
    <p:extLst>
      <p:ext uri="{BB962C8B-B14F-4D97-AF65-F5344CB8AC3E}">
        <p14:creationId xmlns:p14="http://schemas.microsoft.com/office/powerpoint/2010/main" val="3727764326"/>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Deborah </a:t>
            </a:r>
            <a:r>
              <a:rPr lang="en-GB" b="1" dirty="0" err="1"/>
              <a:t>Searson</a:t>
            </a:r>
            <a:r>
              <a:rPr lang="en-GB" b="1" dirty="0"/>
              <a:t>-Smith</a:t>
            </a:r>
            <a:endParaRPr lang="en-GB" dirty="0"/>
          </a:p>
          <a:p>
            <a:pPr marL="0" indent="0">
              <a:buNone/>
            </a:pPr>
            <a:r>
              <a:rPr lang="en-GB" dirty="0"/>
              <a:t>Head of Reducing Reoffending at HMP Nottingham</a:t>
            </a:r>
            <a:r>
              <a:rPr lang="en-GB" dirty="0" smtClean="0"/>
              <a:t>.</a:t>
            </a:r>
          </a:p>
          <a:p>
            <a:pPr marL="0" indent="0">
              <a:buNone/>
            </a:pPr>
            <a:endParaRPr lang="en-GB" dirty="0"/>
          </a:p>
          <a:p>
            <a:r>
              <a:rPr lang="en-GB" dirty="0"/>
              <a:t>Deborah is currently Head of Reducing Reoffending at HMP Nottingham. She has over 20 years of experience working in HMPPS including time at Glen </a:t>
            </a:r>
            <a:r>
              <a:rPr lang="en-GB" dirty="0" err="1"/>
              <a:t>Parva</a:t>
            </a:r>
            <a:r>
              <a:rPr lang="en-GB" dirty="0"/>
              <a:t>, Whatton and Wellingborough.</a:t>
            </a:r>
          </a:p>
          <a:p>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21</a:t>
            </a:fld>
            <a:endParaRPr lang="en-GB"/>
          </a:p>
        </p:txBody>
      </p:sp>
    </p:spTree>
    <p:extLst>
      <p:ext uri="{BB962C8B-B14F-4D97-AF65-F5344CB8AC3E}">
        <p14:creationId xmlns:p14="http://schemas.microsoft.com/office/powerpoint/2010/main" val="4163351482"/>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endParaRPr lang="en-GB" b="1" dirty="0" smtClean="0"/>
          </a:p>
          <a:p>
            <a:pPr marL="0" indent="0">
              <a:buNone/>
            </a:pPr>
            <a:endParaRPr lang="en-GB" b="1" dirty="0"/>
          </a:p>
          <a:p>
            <a:pPr marL="0" indent="0">
              <a:buNone/>
            </a:pPr>
            <a:endParaRPr lang="en-GB" b="1" dirty="0" smtClean="0"/>
          </a:p>
          <a:p>
            <a:pPr marL="0" indent="0">
              <a:buNone/>
            </a:pPr>
            <a:endParaRPr lang="en-GB" b="1" dirty="0"/>
          </a:p>
          <a:p>
            <a:pPr marL="0" indent="0">
              <a:buNone/>
            </a:pPr>
            <a:r>
              <a:rPr lang="en-GB" b="1" dirty="0" smtClean="0"/>
              <a:t>Esther </a:t>
            </a:r>
            <a:r>
              <a:rPr lang="en-GB" b="1" dirty="0" err="1"/>
              <a:t>Dainton</a:t>
            </a:r>
            <a:r>
              <a:rPr lang="en-GB" b="1" dirty="0"/>
              <a:t> </a:t>
            </a:r>
            <a:endParaRPr lang="en-GB" dirty="0"/>
          </a:p>
          <a:p>
            <a:pPr marL="0" indent="0">
              <a:buNone/>
            </a:pPr>
            <a:r>
              <a:rPr lang="en-GB" dirty="0"/>
              <a:t>HMP Ford</a:t>
            </a:r>
          </a:p>
          <a:p>
            <a:pPr marL="0" indent="0">
              <a:buNone/>
            </a:pPr>
            <a:r>
              <a:rPr lang="en-GB" dirty="0" smtClean="0"/>
              <a:t>.</a:t>
            </a: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22</a:t>
            </a:fld>
            <a:endParaRPr lang="en-GB"/>
          </a:p>
        </p:txBody>
      </p:sp>
    </p:spTree>
    <p:extLst>
      <p:ext uri="{BB962C8B-B14F-4D97-AF65-F5344CB8AC3E}">
        <p14:creationId xmlns:p14="http://schemas.microsoft.com/office/powerpoint/2010/main" val="2812639664"/>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Diane </a:t>
            </a:r>
            <a:r>
              <a:rPr lang="en-GB" b="1" dirty="0" err="1"/>
              <a:t>Caddle</a:t>
            </a:r>
            <a:endParaRPr lang="en-GB" dirty="0"/>
          </a:p>
          <a:p>
            <a:pPr marL="0" indent="0">
              <a:buNone/>
            </a:pPr>
            <a:r>
              <a:rPr lang="en-GB" dirty="0"/>
              <a:t>Executive Director - Prison Safety and </a:t>
            </a:r>
            <a:r>
              <a:rPr lang="en-GB" dirty="0" smtClean="0"/>
              <a:t>Rehabilitation.</a:t>
            </a:r>
          </a:p>
          <a:p>
            <a:pPr marL="0" indent="0">
              <a:buNone/>
            </a:pPr>
            <a:endParaRPr lang="en-GB" dirty="0"/>
          </a:p>
          <a:p>
            <a:pPr marL="0" indent="0">
              <a:buNone/>
            </a:pPr>
            <a:r>
              <a:rPr lang="en-GB" dirty="0"/>
              <a:t>Executive Director - Prison Safety and Rehabilitation.  Responsible for major programmes covering prison safety, addressing offender behaviour, the provision of education, work and training and preparation for release. Diane is also </a:t>
            </a:r>
            <a:r>
              <a:rPr lang="en-GB" dirty="0" smtClean="0"/>
              <a:t>Lead </a:t>
            </a:r>
            <a:r>
              <a:rPr lang="en-GB" dirty="0"/>
              <a:t>for diversity and inclusion with a particular focus on implementing recommendations from David </a:t>
            </a:r>
            <a:r>
              <a:rPr lang="en-GB" dirty="0" err="1"/>
              <a:t>Lammy</a:t>
            </a:r>
            <a:r>
              <a:rPr lang="en-GB" dirty="0"/>
              <a:t> MP's Review with respect to increased recruitment and progression of BAME staff and better a treatment of staff and prisoners with disabilities, who are LGBT+ and the provision of a prison chaplaincy which reflects different faiths.</a:t>
            </a:r>
          </a:p>
          <a:p>
            <a:pPr marL="0" indent="0">
              <a:buNone/>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23</a:t>
            </a:fld>
            <a:endParaRPr lang="en-GB"/>
          </a:p>
        </p:txBody>
      </p:sp>
    </p:spTree>
    <p:extLst>
      <p:ext uri="{BB962C8B-B14F-4D97-AF65-F5344CB8AC3E}">
        <p14:creationId xmlns:p14="http://schemas.microsoft.com/office/powerpoint/2010/main" val="797810557"/>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endParaRPr lang="en-GB" b="1" dirty="0" smtClean="0"/>
          </a:p>
          <a:p>
            <a:pPr marL="0" indent="0">
              <a:buNone/>
            </a:pPr>
            <a:r>
              <a:rPr lang="en-GB" b="1" dirty="0" smtClean="0"/>
              <a:t>Simon </a:t>
            </a:r>
            <a:r>
              <a:rPr lang="en-GB" b="1" dirty="0"/>
              <a:t>Marshall</a:t>
            </a:r>
            <a:endParaRPr lang="en-GB" dirty="0"/>
          </a:p>
          <a:p>
            <a:pPr marL="0" indent="0">
              <a:buNone/>
            </a:pPr>
            <a:r>
              <a:rPr lang="en-GB" dirty="0" smtClean="0"/>
              <a:t>Head </a:t>
            </a:r>
            <a:r>
              <a:rPr lang="en-GB" dirty="0"/>
              <a:t>of Rehabilitation Services </a:t>
            </a:r>
            <a:r>
              <a:rPr lang="en-GB" dirty="0" smtClean="0"/>
              <a:t>Group HMPPS</a:t>
            </a:r>
          </a:p>
          <a:p>
            <a:pPr marL="0" indent="0">
              <a:buNone/>
            </a:pPr>
            <a:r>
              <a:rPr lang="en-GB" dirty="0"/>
              <a:t>Simon is Head of Rehabilitation Services Group, Her Majesties Prison and Probation Service. He is also responsible for overseeing both current delivery and reform of adult rehabilitation services in custody, the community and through the prison gate. This includes providing services and support to front-line prison and probation leaders around areas such as health, social care, education employment and supporting relationships with families and significant others.</a:t>
            </a:r>
          </a:p>
          <a:p>
            <a:pPr marL="0" indent="0">
              <a:buNone/>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24</a:t>
            </a:fld>
            <a:endParaRPr lang="en-GB"/>
          </a:p>
        </p:txBody>
      </p:sp>
    </p:spTree>
    <p:extLst>
      <p:ext uri="{BB962C8B-B14F-4D97-AF65-F5344CB8AC3E}">
        <p14:creationId xmlns:p14="http://schemas.microsoft.com/office/powerpoint/2010/main" val="1232552529"/>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Mohammad </a:t>
            </a:r>
            <a:r>
              <a:rPr lang="en-GB" b="1" dirty="0" err="1"/>
              <a:t>Hanif</a:t>
            </a:r>
            <a:endParaRPr lang="en-GB" dirty="0"/>
          </a:p>
          <a:p>
            <a:pPr marL="0" indent="0">
              <a:buNone/>
            </a:pPr>
            <a:r>
              <a:rPr lang="en-GB" dirty="0" smtClean="0"/>
              <a:t>Chief </a:t>
            </a:r>
            <a:r>
              <a:rPr lang="en-GB" dirty="0"/>
              <a:t>Operating Officer </a:t>
            </a:r>
            <a:r>
              <a:rPr lang="en-GB" dirty="0" smtClean="0"/>
              <a:t>at </a:t>
            </a:r>
            <a:r>
              <a:rPr lang="en-GB" dirty="0" err="1" smtClean="0"/>
              <a:t>Arooj</a:t>
            </a:r>
            <a:endParaRPr lang="en-GB" dirty="0" smtClean="0"/>
          </a:p>
          <a:p>
            <a:r>
              <a:rPr lang="en-GB" sz="1800" dirty="0" err="1"/>
              <a:t>Hanif</a:t>
            </a:r>
            <a:r>
              <a:rPr lang="en-GB" sz="1800" dirty="0"/>
              <a:t> has over 30 years’ experience working in a variety of senior management positions in the public, private and voluntary sectors. Having worked in, and with, local and national government, he also serves on a number of boards and committees, including Prisons Equality Action Boards and the Reducing Reoffending Third Sector Advisory Board. More generally, his interests are in the effects of the </a:t>
            </a:r>
            <a:r>
              <a:rPr lang="en-GB" sz="1800" dirty="0" err="1"/>
              <a:t>racialisation</a:t>
            </a:r>
            <a:r>
              <a:rPr lang="en-GB" sz="1800" dirty="0"/>
              <a:t> of Islam and how that impacts on Muslims in the community and in all aspects of the CJS. He is also interested in the practice of Islam and has written a book titled ‘Islam - An Introduction’. </a:t>
            </a:r>
            <a:r>
              <a:rPr lang="en-GB" sz="1800" dirty="0" err="1"/>
              <a:t>Hanif</a:t>
            </a:r>
            <a:r>
              <a:rPr lang="en-GB" sz="1800" dirty="0"/>
              <a:t> has been involved in several research projects as a co-researcher including the 'Faith, Families and Crime' project funded by the Barrow Cadbury Trust. He is the Chief Operating Officer in </a:t>
            </a:r>
            <a:r>
              <a:rPr lang="en-GB" sz="1800" dirty="0" err="1"/>
              <a:t>Arooj</a:t>
            </a:r>
            <a:r>
              <a:rPr lang="en-GB" sz="1800" dirty="0"/>
              <a:t>, an initiative that focuses on working with Muslim and Black, Asian and minority ethnic families and offenders; providing support for them to realise their goals through rehabilitation and social reintegration support, whilst in custody and through the gate. </a:t>
            </a:r>
            <a:r>
              <a:rPr lang="en-GB" dirty="0"/>
              <a:t> </a:t>
            </a:r>
          </a:p>
          <a:p>
            <a:pPr marL="0" indent="0">
              <a:buNone/>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25</a:t>
            </a:fld>
            <a:endParaRPr lang="en-GB"/>
          </a:p>
        </p:txBody>
      </p:sp>
    </p:spTree>
    <p:extLst>
      <p:ext uri="{BB962C8B-B14F-4D97-AF65-F5344CB8AC3E}">
        <p14:creationId xmlns:p14="http://schemas.microsoft.com/office/powerpoint/2010/main" val="4207083569"/>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Speakers</a:t>
            </a:r>
            <a:endParaRPr lang="en-GB" dirty="0"/>
          </a:p>
        </p:txBody>
      </p:sp>
      <p:sp>
        <p:nvSpPr>
          <p:cNvPr id="3" name="Content Placeholder 2"/>
          <p:cNvSpPr>
            <a:spLocks noGrp="1"/>
          </p:cNvSpPr>
          <p:nvPr>
            <p:ph idx="1"/>
          </p:nvPr>
        </p:nvSpPr>
        <p:spPr/>
        <p:txBody>
          <a:bodyPr/>
          <a:lstStyle/>
          <a:p>
            <a:pPr marL="0" indent="0">
              <a:buNone/>
            </a:pPr>
            <a:r>
              <a:rPr lang="en-GB" b="1" dirty="0" smtClean="0"/>
              <a:t>Dr </a:t>
            </a:r>
            <a:r>
              <a:rPr lang="en-GB" b="1" dirty="0"/>
              <a:t>Christine Hough</a:t>
            </a:r>
            <a:endParaRPr lang="en-GB" dirty="0"/>
          </a:p>
          <a:p>
            <a:pPr marL="0" indent="0">
              <a:buNone/>
            </a:pPr>
            <a:r>
              <a:rPr lang="en-GB" dirty="0"/>
              <a:t>Senior Lecturer at the University of Central </a:t>
            </a:r>
            <a:r>
              <a:rPr lang="en-GB" dirty="0" smtClean="0"/>
              <a:t>Lancashire</a:t>
            </a:r>
            <a:endParaRPr lang="en-GB" dirty="0"/>
          </a:p>
          <a:p>
            <a:pPr marL="0" indent="0">
              <a:buNone/>
            </a:pPr>
            <a:r>
              <a:rPr lang="en-GB" dirty="0"/>
              <a:t>Christine was a Senior Lecturer at the University of Central Lancashire for eight years.  She was co-researcher for a research project funded by the Barrow Cadbury Trust - Faith, Families and Crime – which explores the impact of the criminal justice system on Muslim families, due to a family member’s involvement with the Criminal Justice System (CJS). Her most recent paper on these findings has been submitted for peer review to the British Journal of Community Justice, for the upcoming special issue. Christine was also the Project Investigator for the primary research project, </a:t>
            </a:r>
            <a:r>
              <a:rPr lang="en-GB" dirty="0" err="1"/>
              <a:t>ReachingOut</a:t>
            </a:r>
            <a:r>
              <a:rPr lang="en-GB" dirty="0"/>
              <a:t>, which provided a critical evaluation of a rehabilitation mentoring model for BAME Muslim ex-offenders, located in North West England. The findings from this were published in the European Journal of Probation an August 2016</a:t>
            </a:r>
          </a:p>
          <a:p>
            <a:pPr marL="0" indent="0">
              <a:buNone/>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26</a:t>
            </a:fld>
            <a:endParaRPr lang="en-GB"/>
          </a:p>
        </p:txBody>
      </p:sp>
    </p:spTree>
    <p:extLst>
      <p:ext uri="{BB962C8B-B14F-4D97-AF65-F5344CB8AC3E}">
        <p14:creationId xmlns:p14="http://schemas.microsoft.com/office/powerpoint/2010/main" val="3932675140"/>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lgn="ctr">
              <a:spcAft>
                <a:spcPts val="0"/>
              </a:spcAft>
              <a:buNone/>
            </a:pPr>
            <a:r>
              <a:rPr lang="en-GB" sz="3200" b="1" dirty="0">
                <a:solidFill>
                  <a:srgbClr val="558ED5"/>
                </a:solidFill>
                <a:latin typeface="Verdana" panose="020B0604030504040204" pitchFamily="34" charset="0"/>
                <a:ea typeface="Calibri" panose="020F0502020204030204" pitchFamily="34" charset="0"/>
                <a:cs typeface="Times New Roman" panose="02020603050405020304" pitchFamily="18" charset="0"/>
              </a:rPr>
              <a:t>Please feel free to Tweet about:</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sz="3200" dirty="0">
              <a:latin typeface="Calibri" panose="020F0502020204030204" pitchFamily="34" charset="0"/>
              <a:ea typeface="Calibri" panose="020F0502020204030204" pitchFamily="34" charset="0"/>
              <a:cs typeface="Times New Roman" panose="02020603050405020304" pitchFamily="18" charset="0"/>
            </a:endParaRPr>
          </a:p>
          <a:p>
            <a:pPr marL="0" indent="0" algn="ctr">
              <a:spcAft>
                <a:spcPts val="0"/>
              </a:spcAft>
              <a:buNone/>
            </a:pPr>
            <a:r>
              <a:rPr lang="en-GB" sz="3800" b="1" dirty="0" smtClean="0">
                <a:solidFill>
                  <a:srgbClr val="558ED5"/>
                </a:solidFill>
                <a:latin typeface="Verdana" panose="020B0604030504040204" pitchFamily="34" charset="0"/>
                <a:ea typeface="Calibri" panose="020F0502020204030204" pitchFamily="34" charset="0"/>
                <a:cs typeface="Times New Roman" panose="02020603050405020304" pitchFamily="18" charset="0"/>
              </a:rPr>
              <a:t>#</a:t>
            </a:r>
            <a:r>
              <a:rPr lang="en-GB" sz="3800" b="1" dirty="0" err="1" smtClean="0">
                <a:solidFill>
                  <a:srgbClr val="558ED5"/>
                </a:solidFill>
                <a:latin typeface="Verdana" panose="020B0604030504040204" pitchFamily="34" charset="0"/>
                <a:ea typeface="Calibri" panose="020F0502020204030204" pitchFamily="34" charset="0"/>
                <a:cs typeface="Times New Roman" panose="02020603050405020304" pitchFamily="18" charset="0"/>
              </a:rPr>
              <a:t>hmppsfamiliesconference</a:t>
            </a:r>
            <a:endParaRPr lang="en-GB" sz="38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27</a:t>
            </a:fld>
            <a:endParaRPr lang="en-GB"/>
          </a:p>
        </p:txBody>
      </p:sp>
      <p:pic>
        <p:nvPicPr>
          <p:cNvPr id="5" name="Picture 4" descr="Image result for twitt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8442" y="4305336"/>
            <a:ext cx="1724825" cy="1373896"/>
          </a:xfrm>
          <a:prstGeom prst="rect">
            <a:avLst/>
          </a:prstGeom>
          <a:noFill/>
          <a:ln>
            <a:noFill/>
          </a:ln>
        </p:spPr>
      </p:pic>
    </p:spTree>
    <p:extLst>
      <p:ext uri="{BB962C8B-B14F-4D97-AF65-F5344CB8AC3E}">
        <p14:creationId xmlns:p14="http://schemas.microsoft.com/office/powerpoint/2010/main" val="1095637661"/>
      </p:ext>
    </p:extLst>
  </p:cSld>
  <p:clrMapOvr>
    <a:masterClrMapping/>
  </p:clrMapOvr>
  <p:transition spd="slow" advClick="0" advTm="30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Strategic Objectives </a:t>
            </a:r>
          </a:p>
        </p:txBody>
      </p:sp>
      <p:sp>
        <p:nvSpPr>
          <p:cNvPr id="7" name="Content Placeholder 6"/>
          <p:cNvSpPr>
            <a:spLocks noGrp="1"/>
          </p:cNvSpPr>
          <p:nvPr>
            <p:ph idx="1"/>
          </p:nvPr>
        </p:nvSpPr>
        <p:spPr/>
        <p:txBody>
          <a:bodyPr/>
          <a:lstStyle/>
          <a:p>
            <a:pPr marL="0" indent="0">
              <a:buNone/>
            </a:pPr>
            <a:r>
              <a:rPr lang="en-US" dirty="0" smtClean="0"/>
              <a:t>The Families </a:t>
            </a:r>
            <a:r>
              <a:rPr lang="en-US" dirty="0"/>
              <a:t>and Significant Others </a:t>
            </a:r>
            <a:r>
              <a:rPr lang="en-US" dirty="0" smtClean="0"/>
              <a:t>agenda supports HMPPS to</a:t>
            </a:r>
            <a:r>
              <a:rPr lang="en-GB" dirty="0" smtClean="0"/>
              <a:t>:</a:t>
            </a:r>
            <a:endParaRPr lang="en-GB" dirty="0"/>
          </a:p>
          <a:p>
            <a:pPr marL="0" indent="0">
              <a:buNone/>
            </a:pPr>
            <a:endParaRPr lang="en-GB" dirty="0"/>
          </a:p>
          <a:p>
            <a:r>
              <a:rPr lang="en-GB" sz="2800" dirty="0" smtClean="0"/>
              <a:t>Maintain </a:t>
            </a:r>
            <a:r>
              <a:rPr lang="en-GB" sz="2800" dirty="0"/>
              <a:t>the highest level of public protection</a:t>
            </a:r>
          </a:p>
          <a:p>
            <a:endParaRPr lang="en-GB" sz="2800" dirty="0"/>
          </a:p>
          <a:p>
            <a:r>
              <a:rPr lang="en-GB" sz="2800" dirty="0" smtClean="0"/>
              <a:t>Keep </a:t>
            </a:r>
            <a:r>
              <a:rPr lang="en-GB" sz="2800" dirty="0"/>
              <a:t>prisons safe, secure and decent</a:t>
            </a:r>
          </a:p>
          <a:p>
            <a:endParaRPr lang="en-GB" sz="2800" dirty="0"/>
          </a:p>
          <a:p>
            <a:r>
              <a:rPr lang="en-GB" sz="2800" dirty="0" smtClean="0"/>
              <a:t>Support </a:t>
            </a:r>
            <a:r>
              <a:rPr lang="en-GB" sz="2800" dirty="0"/>
              <a:t>offenders to reform</a:t>
            </a:r>
          </a:p>
          <a:p>
            <a:endParaRPr lang="en-GB" sz="2800" dirty="0"/>
          </a:p>
          <a:p>
            <a:r>
              <a:rPr lang="en-GB" sz="2800" dirty="0" smtClean="0"/>
              <a:t>Reduce </a:t>
            </a:r>
            <a:r>
              <a:rPr lang="en-GB" sz="2800" dirty="0"/>
              <a:t>reoffending</a:t>
            </a:r>
          </a:p>
          <a:p>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3</a:t>
            </a:fld>
            <a:endParaRPr lang="en-GB" dirty="0"/>
          </a:p>
        </p:txBody>
      </p:sp>
    </p:spTree>
    <p:extLst>
      <p:ext uri="{BB962C8B-B14F-4D97-AF65-F5344CB8AC3E}">
        <p14:creationId xmlns:p14="http://schemas.microsoft.com/office/powerpoint/2010/main" val="1519310187"/>
      </p:ext>
    </p:extLst>
  </p:cSld>
  <p:clrMapOvr>
    <a:masterClrMapping/>
  </p:clrMapOvr>
  <mc:AlternateContent xmlns:mc="http://schemas.openxmlformats.org/markup-compatibility/2006" xmlns:p14="http://schemas.microsoft.com/office/powerpoint/2010/main">
    <mc:Choice Requires="p14">
      <p:transition p14:dur="10" advClick="0" advTm="30000">
        <p:fade/>
      </p:transition>
    </mc:Choice>
    <mc:Fallback xmlns="">
      <p:transition advClick="0" advTm="3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fade">
                                      <p:cBhvr>
                                        <p:cTn id="22" dur="500"/>
                                        <p:tgtEl>
                                          <p:spTgt spid="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Effect transition="in" filter="fade">
                                      <p:cBhvr>
                                        <p:cTn id="2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it matters…</a:t>
            </a:r>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4</a:t>
            </a:fld>
            <a:endParaRPr lang="en-GB" dirty="0"/>
          </a:p>
        </p:txBody>
      </p:sp>
      <p:sp>
        <p:nvSpPr>
          <p:cNvPr id="3" name="Content Placeholder 2"/>
          <p:cNvSpPr>
            <a:spLocks noGrp="1"/>
          </p:cNvSpPr>
          <p:nvPr>
            <p:ph idx="1"/>
          </p:nvPr>
        </p:nvSpPr>
        <p:spPr>
          <a:xfrm>
            <a:off x="807179" y="1861752"/>
            <a:ext cx="7068193" cy="1869990"/>
          </a:xfrm>
        </p:spPr>
        <p:txBody>
          <a:bodyPr/>
          <a:lstStyle/>
          <a:p>
            <a:pPr marL="0" indent="0">
              <a:buNone/>
            </a:pPr>
            <a:r>
              <a:rPr lang="en-GB" b="1" i="1" dirty="0"/>
              <a:t>“Family and significant relationships are considered as a key means by which we can prevent reoffending and reduce the likelihood of intergenerational crime. Supporting a prisoner in a meaningful and constructive relationship with his or her family or significant others, should be a primary focus for anyone caring for those in custody who hope to achieve positive change and transform lives.”</a:t>
            </a:r>
            <a:endParaRPr lang="en-GB" b="1" dirty="0"/>
          </a:p>
        </p:txBody>
      </p:sp>
      <p:sp>
        <p:nvSpPr>
          <p:cNvPr id="6" name="Rectangle 5"/>
          <p:cNvSpPr/>
          <p:nvPr/>
        </p:nvSpPr>
        <p:spPr>
          <a:xfrm>
            <a:off x="2084044" y="6033184"/>
            <a:ext cx="4572000" cy="215444"/>
          </a:xfrm>
          <a:prstGeom prst="rect">
            <a:avLst/>
          </a:prstGeom>
        </p:spPr>
        <p:txBody>
          <a:bodyPr>
            <a:spAutoFit/>
          </a:bodyPr>
          <a:lstStyle/>
          <a:p>
            <a:r>
              <a:rPr lang="en-GB" sz="800" dirty="0">
                <a:latin typeface="+mn-lt"/>
              </a:rPr>
              <a:t>*Quote from Delivering Effective Family Practice Operating Guidance issued December 2017</a:t>
            </a:r>
          </a:p>
        </p:txBody>
      </p:sp>
      <p:sp>
        <p:nvSpPr>
          <p:cNvPr id="7" name="Rounded Rectangular Callout 6"/>
          <p:cNvSpPr/>
          <p:nvPr/>
        </p:nvSpPr>
        <p:spPr>
          <a:xfrm>
            <a:off x="663458" y="1641021"/>
            <a:ext cx="7413171" cy="2743200"/>
          </a:xfrm>
          <a:prstGeom prst="wedgeRoundRectCallout">
            <a:avLst>
              <a:gd name="adj1" fmla="val -31185"/>
              <a:gd name="adj2" fmla="val 85119"/>
              <a:gd name="adj3" fmla="val 16667"/>
            </a:avLst>
          </a:prstGeom>
          <a:no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50346380"/>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it matters…</a:t>
            </a:r>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5</a:t>
            </a:fld>
            <a:endParaRPr lang="en-GB" dirty="0"/>
          </a:p>
        </p:txBody>
      </p:sp>
      <p:sp>
        <p:nvSpPr>
          <p:cNvPr id="3" name="Content Placeholder 2"/>
          <p:cNvSpPr>
            <a:spLocks noGrp="1"/>
          </p:cNvSpPr>
          <p:nvPr>
            <p:ph idx="1"/>
          </p:nvPr>
        </p:nvSpPr>
        <p:spPr>
          <a:xfrm>
            <a:off x="807179" y="1861752"/>
            <a:ext cx="7068193" cy="1869990"/>
          </a:xfrm>
        </p:spPr>
        <p:txBody>
          <a:bodyPr/>
          <a:lstStyle/>
          <a:p>
            <a:pPr marL="0" indent="0">
              <a:buNone/>
            </a:pPr>
            <a:endParaRPr lang="en-GB" b="1" dirty="0"/>
          </a:p>
        </p:txBody>
      </p:sp>
      <p:sp>
        <p:nvSpPr>
          <p:cNvPr id="6" name="Rectangle 5"/>
          <p:cNvSpPr/>
          <p:nvPr/>
        </p:nvSpPr>
        <p:spPr>
          <a:xfrm>
            <a:off x="2084044" y="6033184"/>
            <a:ext cx="4572000" cy="215444"/>
          </a:xfrm>
          <a:prstGeom prst="rect">
            <a:avLst/>
          </a:prstGeom>
        </p:spPr>
        <p:txBody>
          <a:bodyPr>
            <a:spAutoFit/>
          </a:bodyPr>
          <a:lstStyle/>
          <a:p>
            <a:r>
              <a:rPr lang="en-GB" sz="800" dirty="0">
                <a:latin typeface="+mn-lt"/>
              </a:rPr>
              <a:t>*</a:t>
            </a:r>
          </a:p>
        </p:txBody>
      </p:sp>
      <p:sp>
        <p:nvSpPr>
          <p:cNvPr id="7" name="Rounded Rectangular Callout 6"/>
          <p:cNvSpPr/>
          <p:nvPr/>
        </p:nvSpPr>
        <p:spPr>
          <a:xfrm>
            <a:off x="859401" y="1366386"/>
            <a:ext cx="6678386" cy="2759528"/>
          </a:xfrm>
          <a:prstGeom prst="wedgeRoundRectCallout">
            <a:avLst>
              <a:gd name="adj1" fmla="val -34647"/>
              <a:gd name="adj2" fmla="val 75814"/>
              <a:gd name="adj3" fmla="val 16667"/>
            </a:avLst>
          </a:prstGeom>
          <a:solidFill>
            <a:schemeClr val="bg1"/>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i="1" dirty="0">
                <a:solidFill>
                  <a:schemeClr val="tx1"/>
                </a:solidFill>
              </a:rPr>
              <a:t>“I've learned that people will forget what you said, people will forget what you did, but people will never forget how you made them feel..”</a:t>
            </a:r>
          </a:p>
          <a:p>
            <a:pPr algn="ctr"/>
            <a:endParaRPr lang="en-US" i="1" dirty="0">
              <a:solidFill>
                <a:schemeClr val="tx1"/>
              </a:solidFill>
            </a:endParaRPr>
          </a:p>
          <a:p>
            <a:pPr algn="ctr"/>
            <a:endParaRPr lang="en-US" i="1" dirty="0">
              <a:solidFill>
                <a:schemeClr val="tx1"/>
              </a:solidFill>
            </a:endParaRPr>
          </a:p>
          <a:p>
            <a:pPr algn="ctr"/>
            <a:r>
              <a:rPr lang="en-US" i="1" dirty="0">
                <a:solidFill>
                  <a:schemeClr val="tx1"/>
                </a:solidFill>
              </a:rPr>
              <a:t>				</a:t>
            </a:r>
            <a:r>
              <a:rPr lang="en-US" dirty="0">
                <a:solidFill>
                  <a:schemeClr val="tx1"/>
                </a:solidFill>
              </a:rPr>
              <a:t>Maya Angelou</a:t>
            </a:r>
          </a:p>
        </p:txBody>
      </p:sp>
    </p:spTree>
    <p:extLst>
      <p:ext uri="{BB962C8B-B14F-4D97-AF65-F5344CB8AC3E}">
        <p14:creationId xmlns:p14="http://schemas.microsoft.com/office/powerpoint/2010/main" val="1108637642"/>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39964D21-DA17-4066-BC1C-579D721850BC}" type="slidenum">
              <a:rPr lang="en-GB" smtClean="0"/>
              <a:pPr>
                <a:defRPr/>
              </a:pPr>
              <a:t>6</a:t>
            </a:fld>
            <a:endParaRPr lang="en-GB" dirty="0"/>
          </a:p>
        </p:txBody>
      </p:sp>
      <p:sp>
        <p:nvSpPr>
          <p:cNvPr id="3" name="Rectangle 2"/>
          <p:cNvSpPr/>
          <p:nvPr/>
        </p:nvSpPr>
        <p:spPr>
          <a:xfrm>
            <a:off x="497205" y="3301586"/>
            <a:ext cx="4572000" cy="1477328"/>
          </a:xfrm>
          <a:prstGeom prst="rect">
            <a:avLst/>
          </a:prstGeom>
        </p:spPr>
        <p:txBody>
          <a:bodyPr>
            <a:spAutoFit/>
          </a:bodyPr>
          <a:lstStyle/>
          <a:p>
            <a:r>
              <a:rPr lang="en-GB" b="1" i="1" dirty="0">
                <a:effectLst/>
                <a:latin typeface="+mn-lt"/>
              </a:rPr>
              <a:t>“For a child I think it’s very intimidating </a:t>
            </a:r>
          </a:p>
          <a:p>
            <a:r>
              <a:rPr lang="en-GB" b="1" i="1" dirty="0">
                <a:effectLst/>
                <a:latin typeface="+mn-lt"/>
              </a:rPr>
              <a:t>and scary to have to go through”</a:t>
            </a:r>
          </a:p>
          <a:p>
            <a:r>
              <a:rPr lang="en-GB" dirty="0" smtClean="0">
                <a:effectLst/>
                <a:latin typeface="+mn-lt"/>
              </a:rPr>
              <a:t> </a:t>
            </a:r>
            <a:endParaRPr lang="en-GB" dirty="0">
              <a:effectLst/>
              <a:latin typeface="+mn-lt"/>
            </a:endParaRPr>
          </a:p>
          <a:p>
            <a:r>
              <a:rPr lang="en-GB" dirty="0" smtClean="0">
                <a:latin typeface="+mn-lt"/>
              </a:rPr>
              <a:t>A pare</a:t>
            </a:r>
            <a:r>
              <a:rPr lang="en-GB" dirty="0" smtClean="0">
                <a:effectLst/>
                <a:latin typeface="+mn-lt"/>
              </a:rPr>
              <a:t>nt referring </a:t>
            </a:r>
            <a:r>
              <a:rPr lang="en-GB" dirty="0">
                <a:effectLst/>
                <a:latin typeface="+mn-lt"/>
              </a:rPr>
              <a:t>to walking through a </a:t>
            </a:r>
            <a:r>
              <a:rPr lang="en-GB" dirty="0" smtClean="0">
                <a:effectLst/>
                <a:latin typeface="+mn-lt"/>
              </a:rPr>
              <a:t>prison </a:t>
            </a:r>
            <a:r>
              <a:rPr lang="en-GB" dirty="0">
                <a:effectLst/>
                <a:latin typeface="+mn-lt"/>
              </a:rPr>
              <a:t>with </a:t>
            </a:r>
            <a:r>
              <a:rPr lang="en-GB" dirty="0" smtClean="0">
                <a:effectLst/>
                <a:latin typeface="+mn-lt"/>
              </a:rPr>
              <a:t>their </a:t>
            </a:r>
            <a:r>
              <a:rPr lang="en-GB" dirty="0">
                <a:effectLst/>
                <a:latin typeface="+mn-lt"/>
              </a:rPr>
              <a:t>child on a visit </a:t>
            </a: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497205" y="808935"/>
            <a:ext cx="3577590" cy="2384425"/>
          </a:xfrm>
          <a:prstGeom prst="rect">
            <a:avLst/>
          </a:prstGeom>
        </p:spPr>
      </p:pic>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4785057" y="808935"/>
            <a:ext cx="3959344" cy="2384425"/>
          </a:xfrm>
          <a:prstGeom prst="rect">
            <a:avLst/>
          </a:prstGeom>
        </p:spPr>
      </p:pic>
      <p:sp>
        <p:nvSpPr>
          <p:cNvPr id="6" name="Rectangle 5"/>
          <p:cNvSpPr/>
          <p:nvPr/>
        </p:nvSpPr>
        <p:spPr>
          <a:xfrm>
            <a:off x="4172401" y="4865576"/>
            <a:ext cx="4572000" cy="1200329"/>
          </a:xfrm>
          <a:prstGeom prst="rect">
            <a:avLst/>
          </a:prstGeom>
        </p:spPr>
        <p:txBody>
          <a:bodyPr>
            <a:spAutoFit/>
          </a:bodyPr>
          <a:lstStyle/>
          <a:p>
            <a:r>
              <a:rPr lang="en-GB" dirty="0">
                <a:latin typeface="+mn-lt"/>
              </a:rPr>
              <a:t>Each year, </a:t>
            </a:r>
            <a:r>
              <a:rPr lang="en-GB" dirty="0" smtClean="0">
                <a:latin typeface="+mn-lt"/>
              </a:rPr>
              <a:t>310,000 </a:t>
            </a:r>
            <a:r>
              <a:rPr lang="en-GB" dirty="0">
                <a:latin typeface="+mn-lt"/>
              </a:rPr>
              <a:t>children experience the imprisonment of a parent in England and Wales and half a million visits are made by children to public prisons</a:t>
            </a:r>
          </a:p>
        </p:txBody>
      </p:sp>
      <p:sp>
        <p:nvSpPr>
          <p:cNvPr id="7" name="Title 1"/>
          <p:cNvSpPr txBox="1">
            <a:spLocks/>
          </p:cNvSpPr>
          <p:nvPr/>
        </p:nvSpPr>
        <p:spPr>
          <a:xfrm>
            <a:off x="396001" y="432000"/>
            <a:ext cx="8348400" cy="511174"/>
          </a:xfrm>
          <a:prstGeom prst="rect">
            <a:avLst/>
          </a:prstGeom>
        </p:spPr>
        <p:txBody>
          <a:bodyPr/>
          <a:lstStyle>
            <a:lvl1pPr algn="l" rtl="0" eaLnBrk="1" fontAlgn="base" hangingPunct="1">
              <a:lnSpc>
                <a:spcPct val="90000"/>
              </a:lnSpc>
              <a:spcBef>
                <a:spcPct val="0"/>
              </a:spcBef>
              <a:spcAft>
                <a:spcPct val="0"/>
              </a:spcAft>
              <a:defRPr sz="2500" b="1" kern="1200">
                <a:solidFill>
                  <a:schemeClr val="tx2"/>
                </a:solidFill>
                <a:latin typeface="+mj-lt"/>
                <a:ea typeface="+mj-ea"/>
                <a:cs typeface="+mj-cs"/>
              </a:defRPr>
            </a:lvl1pPr>
            <a:lvl2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2pPr>
            <a:lvl3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3pPr>
            <a:lvl4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4pPr>
            <a:lvl5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5pPr>
            <a:lvl6pPr marL="4572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9pPr>
          </a:lstStyle>
          <a:p>
            <a:r>
              <a:rPr lang="en-GB" dirty="0"/>
              <a:t>Why it matters…</a:t>
            </a:r>
          </a:p>
        </p:txBody>
      </p:sp>
    </p:spTree>
    <p:extLst>
      <p:ext uri="{BB962C8B-B14F-4D97-AF65-F5344CB8AC3E}">
        <p14:creationId xmlns:p14="http://schemas.microsoft.com/office/powerpoint/2010/main" val="1201500745"/>
      </p:ext>
    </p:extLst>
  </p:cSld>
  <p:clrMapOvr>
    <a:masterClrMapping/>
  </p:clrMapOvr>
  <p:transition spd="slow" advClick="0" advTm="30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it matters…</a:t>
            </a:r>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7</a:t>
            </a:fld>
            <a:endParaRPr lang="en-GB" dirty="0"/>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20281" y="943174"/>
            <a:ext cx="3607724" cy="2402378"/>
          </a:xfrm>
          <a:prstGeom prst="rect">
            <a:avLst/>
          </a:prstGeom>
        </p:spPr>
      </p:pic>
      <p:sp>
        <p:nvSpPr>
          <p:cNvPr id="6" name="Rectangle 5"/>
          <p:cNvSpPr/>
          <p:nvPr/>
        </p:nvSpPr>
        <p:spPr>
          <a:xfrm>
            <a:off x="395288" y="3035036"/>
            <a:ext cx="4572000" cy="923330"/>
          </a:xfrm>
          <a:prstGeom prst="rect">
            <a:avLst/>
          </a:prstGeom>
        </p:spPr>
        <p:txBody>
          <a:bodyPr>
            <a:spAutoFit/>
          </a:bodyPr>
          <a:lstStyle/>
          <a:p>
            <a:r>
              <a:rPr lang="en-GB" dirty="0">
                <a:latin typeface="+mn-lt"/>
              </a:rPr>
              <a:t>Around 43% of prisoners lose contact with their families</a:t>
            </a:r>
            <a:endParaRPr lang="en-GB" baseline="30000" dirty="0"/>
          </a:p>
          <a:p>
            <a:endParaRPr lang="en-GB" dirty="0">
              <a:latin typeface="+mn-lt"/>
            </a:endParaRPr>
          </a:p>
        </p:txBody>
      </p:sp>
      <p:sp>
        <p:nvSpPr>
          <p:cNvPr id="7" name="Rectangle 6"/>
          <p:cNvSpPr/>
          <p:nvPr/>
        </p:nvSpPr>
        <p:spPr>
          <a:xfrm>
            <a:off x="395288" y="1665906"/>
            <a:ext cx="4572000" cy="1477328"/>
          </a:xfrm>
          <a:prstGeom prst="rect">
            <a:avLst/>
          </a:prstGeom>
        </p:spPr>
        <p:txBody>
          <a:bodyPr>
            <a:spAutoFit/>
          </a:bodyPr>
          <a:lstStyle/>
          <a:p>
            <a:r>
              <a:rPr lang="en-GB" dirty="0">
                <a:latin typeface="+mn-lt"/>
              </a:rPr>
              <a:t>Reoffending rates are 21 percentage points higher for people who said they had not received family visits whilst in prison compared to those who had</a:t>
            </a:r>
            <a:r>
              <a:rPr lang="en-GB" baseline="30000" dirty="0"/>
              <a:t>*</a:t>
            </a:r>
          </a:p>
          <a:p>
            <a:endParaRPr lang="en-GB" dirty="0">
              <a:latin typeface="+mn-lt"/>
            </a:endParaRPr>
          </a:p>
        </p:txBody>
      </p:sp>
      <p:sp>
        <p:nvSpPr>
          <p:cNvPr id="8" name="Rectangle 7"/>
          <p:cNvSpPr/>
          <p:nvPr/>
        </p:nvSpPr>
        <p:spPr>
          <a:xfrm>
            <a:off x="395288" y="959407"/>
            <a:ext cx="4572000" cy="646331"/>
          </a:xfrm>
          <a:prstGeom prst="rect">
            <a:avLst/>
          </a:prstGeom>
        </p:spPr>
        <p:txBody>
          <a:bodyPr>
            <a:spAutoFit/>
          </a:bodyPr>
          <a:lstStyle/>
          <a:p>
            <a:r>
              <a:rPr lang="en-GB" dirty="0">
                <a:latin typeface="+mn-lt"/>
              </a:rPr>
              <a:t>Prisoners who receive visits from family members are 39% less likely to reoffend</a:t>
            </a:r>
          </a:p>
        </p:txBody>
      </p:sp>
      <p:sp>
        <p:nvSpPr>
          <p:cNvPr id="9" name="Rectangle 8"/>
          <p:cNvSpPr/>
          <p:nvPr/>
        </p:nvSpPr>
        <p:spPr>
          <a:xfrm>
            <a:off x="395288" y="4003722"/>
            <a:ext cx="4572000" cy="1200329"/>
          </a:xfrm>
          <a:prstGeom prst="rect">
            <a:avLst/>
          </a:prstGeom>
        </p:spPr>
        <p:txBody>
          <a:bodyPr>
            <a:spAutoFit/>
          </a:bodyPr>
          <a:lstStyle/>
          <a:p>
            <a:r>
              <a:rPr lang="en-GB" dirty="0">
                <a:latin typeface="+mn-lt"/>
              </a:rPr>
              <a:t>Only three in ten prisoners reported that it was easy or very easy for family to visit them at their current prison – 16% said they did not receive visits</a:t>
            </a:r>
            <a:r>
              <a:rPr lang="en-GB" baseline="30000" dirty="0">
                <a:latin typeface="+mn-lt"/>
              </a:rPr>
              <a:t>*</a:t>
            </a:r>
          </a:p>
        </p:txBody>
      </p:sp>
      <p:sp>
        <p:nvSpPr>
          <p:cNvPr id="10" name="Rectangle 9"/>
          <p:cNvSpPr/>
          <p:nvPr/>
        </p:nvSpPr>
        <p:spPr>
          <a:xfrm>
            <a:off x="2084044" y="6033184"/>
            <a:ext cx="4572000" cy="215444"/>
          </a:xfrm>
          <a:prstGeom prst="rect">
            <a:avLst/>
          </a:prstGeom>
        </p:spPr>
        <p:txBody>
          <a:bodyPr>
            <a:spAutoFit/>
          </a:bodyPr>
          <a:lstStyle/>
          <a:p>
            <a:r>
              <a:rPr lang="en-GB" sz="800" dirty="0">
                <a:latin typeface="+mn-lt"/>
              </a:rPr>
              <a:t>*Statistics taken from Bromley Briefings Prison </a:t>
            </a:r>
            <a:r>
              <a:rPr lang="en-GB" sz="800" dirty="0" err="1">
                <a:latin typeface="+mn-lt"/>
              </a:rPr>
              <a:t>Factfile</a:t>
            </a:r>
            <a:r>
              <a:rPr lang="en-GB" sz="800" dirty="0">
                <a:latin typeface="+mn-lt"/>
              </a:rPr>
              <a:t> Autumn 2017</a:t>
            </a:r>
          </a:p>
        </p:txBody>
      </p:sp>
    </p:spTree>
    <p:extLst>
      <p:ext uri="{BB962C8B-B14F-4D97-AF65-F5344CB8AC3E}">
        <p14:creationId xmlns:p14="http://schemas.microsoft.com/office/powerpoint/2010/main" val="1574109286"/>
      </p:ext>
    </p:extLst>
  </p:cSld>
  <p:clrMapOvr>
    <a:masterClrMapping/>
  </p:clrMapOvr>
  <p:transition spd="slow" advClick="0" advTm="30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537196"/>
            <a:ext cx="8348400" cy="3484545"/>
          </a:xfrm>
        </p:spPr>
        <p:txBody>
          <a:bodyPr/>
          <a:lstStyle/>
          <a:p>
            <a:r>
              <a:rPr lang="en-GB" dirty="0"/>
              <a:t>Assisted Prison Visits Unit </a:t>
            </a:r>
            <a:r>
              <a:rPr lang="en-GB" dirty="0" smtClean="0"/>
              <a:t>rebranding</a:t>
            </a:r>
            <a:br>
              <a:rPr lang="en-GB" dirty="0" smtClean="0"/>
            </a:br>
            <a:r>
              <a:rPr lang="en-GB" sz="2000" b="0" dirty="0">
                <a:solidFill>
                  <a:srgbClr val="000000"/>
                </a:solidFill>
                <a:latin typeface="Calibri"/>
              </a:rPr>
              <a:t/>
            </a:r>
            <a:br>
              <a:rPr lang="en-GB" sz="2000" b="0" dirty="0">
                <a:solidFill>
                  <a:srgbClr val="000000"/>
                </a:solidFill>
                <a:latin typeface="Calibri"/>
              </a:rPr>
            </a:br>
            <a:r>
              <a:rPr lang="en-US" sz="2800" dirty="0" smtClean="0">
                <a:solidFill>
                  <a:srgbClr val="000000"/>
                </a:solidFill>
                <a:latin typeface="Calibri"/>
              </a:rPr>
              <a:t>On 1</a:t>
            </a:r>
            <a:r>
              <a:rPr lang="en-US" sz="1400" baseline="30000" dirty="0" smtClean="0">
                <a:solidFill>
                  <a:srgbClr val="000000"/>
                </a:solidFill>
                <a:latin typeface="Calibri"/>
              </a:rPr>
              <a:t>st</a:t>
            </a:r>
            <a:r>
              <a:rPr lang="en-US" sz="1400" dirty="0" smtClean="0">
                <a:solidFill>
                  <a:srgbClr val="000000"/>
                </a:solidFill>
                <a:latin typeface="Calibri"/>
              </a:rPr>
              <a:t>   </a:t>
            </a:r>
            <a:r>
              <a:rPr lang="en-US" sz="2800" dirty="0" smtClean="0">
                <a:solidFill>
                  <a:srgbClr val="000000"/>
                </a:solidFill>
                <a:latin typeface="Calibri"/>
              </a:rPr>
              <a:t>August </a:t>
            </a:r>
            <a:r>
              <a:rPr lang="en-US" sz="2800" dirty="0">
                <a:solidFill>
                  <a:srgbClr val="000000"/>
                </a:solidFill>
                <a:latin typeface="Calibri"/>
              </a:rPr>
              <a:t>2019 the Unit </a:t>
            </a:r>
            <a:r>
              <a:rPr lang="en-US" sz="2800" dirty="0" smtClean="0">
                <a:solidFill>
                  <a:srgbClr val="000000"/>
                </a:solidFill>
                <a:latin typeface="Calibri"/>
              </a:rPr>
              <a:t>was renamed </a:t>
            </a:r>
            <a:r>
              <a:rPr lang="en-US" sz="2800" b="0" dirty="0" smtClean="0">
                <a:solidFill>
                  <a:srgbClr val="000000"/>
                </a:solidFill>
                <a:latin typeface="Calibri"/>
              </a:rPr>
              <a:t/>
            </a:r>
            <a:br>
              <a:rPr lang="en-US" sz="2800" b="0" dirty="0" smtClean="0">
                <a:solidFill>
                  <a:srgbClr val="000000"/>
                </a:solidFill>
                <a:latin typeface="Calibri"/>
              </a:rPr>
            </a:br>
            <a:r>
              <a:rPr lang="en-US" sz="2800" b="0" dirty="0" smtClean="0">
                <a:solidFill>
                  <a:srgbClr val="000000"/>
                </a:solidFill>
                <a:latin typeface="Calibri"/>
              </a:rPr>
              <a:t/>
            </a:r>
            <a:br>
              <a:rPr lang="en-US" sz="2800" b="0" dirty="0" smtClean="0">
                <a:solidFill>
                  <a:srgbClr val="000000"/>
                </a:solidFill>
                <a:latin typeface="Calibri"/>
              </a:rPr>
            </a:br>
            <a:r>
              <a:rPr lang="en-US" sz="2800" b="0" dirty="0" smtClean="0">
                <a:solidFill>
                  <a:srgbClr val="000000"/>
                </a:solidFill>
                <a:latin typeface="Calibri"/>
              </a:rPr>
              <a:t/>
            </a:r>
            <a:br>
              <a:rPr lang="en-US" sz="2800" b="0" dirty="0" smtClean="0">
                <a:solidFill>
                  <a:srgbClr val="000000"/>
                </a:solidFill>
                <a:latin typeface="Calibri"/>
              </a:rPr>
            </a:br>
            <a:r>
              <a:rPr lang="en-US" sz="2800" b="0" dirty="0">
                <a:solidFill>
                  <a:srgbClr val="000000"/>
                </a:solidFill>
                <a:latin typeface="Calibri"/>
              </a:rPr>
              <a:t/>
            </a:r>
            <a:br>
              <a:rPr lang="en-US" sz="2800" b="0" dirty="0">
                <a:solidFill>
                  <a:srgbClr val="000000"/>
                </a:solidFill>
                <a:latin typeface="Calibri"/>
              </a:rPr>
            </a:br>
            <a:r>
              <a:rPr lang="en-US" sz="2800" b="0" dirty="0" smtClean="0">
                <a:solidFill>
                  <a:srgbClr val="000000"/>
                </a:solidFill>
                <a:latin typeface="Calibri"/>
              </a:rPr>
              <a:t/>
            </a:r>
            <a:br>
              <a:rPr lang="en-US" sz="2800" b="0" dirty="0" smtClean="0">
                <a:solidFill>
                  <a:srgbClr val="000000"/>
                </a:solidFill>
                <a:latin typeface="Calibri"/>
              </a:rPr>
            </a:br>
            <a:r>
              <a:rPr lang="en-GB" b="0" dirty="0"/>
              <a:t/>
            </a:r>
            <a:br>
              <a:rPr lang="en-GB" b="0" dirty="0"/>
            </a:br>
            <a:r>
              <a:rPr lang="en-US" dirty="0" smtClean="0">
                <a:latin typeface="Calibri" panose="020F0502020204030204" pitchFamily="34" charset="0"/>
              </a:rPr>
              <a:t>The </a:t>
            </a:r>
            <a:r>
              <a:rPr lang="en-US" dirty="0">
                <a:latin typeface="Calibri" panose="020F0502020204030204" pitchFamily="34" charset="0"/>
              </a:rPr>
              <a:t>core services </a:t>
            </a:r>
            <a:r>
              <a:rPr lang="en-US" dirty="0" smtClean="0">
                <a:latin typeface="Calibri" panose="020F0502020204030204" pitchFamily="34" charset="0"/>
              </a:rPr>
              <a:t>are now known </a:t>
            </a:r>
            <a:r>
              <a:rPr lang="en-US" dirty="0">
                <a:latin typeface="Calibri" panose="020F0502020204030204" pitchFamily="34" charset="0"/>
              </a:rPr>
              <a:t>as: </a:t>
            </a:r>
            <a:r>
              <a:rPr lang="en-US" b="0" dirty="0"/>
              <a:t/>
            </a:r>
            <a:br>
              <a:rPr lang="en-US" b="0" dirty="0"/>
            </a:br>
            <a:endParaRPr lang="en-GB"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8</a:t>
            </a:fld>
            <a:endParaRPr lang="en-GB"/>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288" y="1766195"/>
            <a:ext cx="6065224" cy="1348581"/>
          </a:xfrm>
          <a:prstGeom prst="rect">
            <a:avLst/>
          </a:prstGeom>
        </p:spPr>
      </p:pic>
      <p:sp>
        <p:nvSpPr>
          <p:cNvPr id="9" name="Teardrop 8"/>
          <p:cNvSpPr/>
          <p:nvPr/>
        </p:nvSpPr>
        <p:spPr>
          <a:xfrm rot="5400000">
            <a:off x="569267" y="4077690"/>
            <a:ext cx="661411" cy="661411"/>
          </a:xfrm>
          <a:prstGeom prst="teardrop">
            <a:avLst/>
          </a:prstGeom>
          <a:solidFill>
            <a:srgbClr val="D297FF"/>
          </a:solidFill>
          <a:ln w="12700" cap="flat" cmpd="sng" algn="ctr">
            <a:solidFill>
              <a:srgbClr val="D297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0" name="TextBox 9"/>
          <p:cNvSpPr txBox="1"/>
          <p:nvPr/>
        </p:nvSpPr>
        <p:spPr>
          <a:xfrm>
            <a:off x="1301017" y="3969813"/>
            <a:ext cx="2441694" cy="877163"/>
          </a:xfrm>
          <a:prstGeom prst="rect">
            <a:avLst/>
          </a:prstGeom>
          <a:noFill/>
        </p:spPr>
        <p:txBody>
          <a:bodyPr wrap="none" rtlCol="0">
            <a:spAutoFit/>
          </a:bodyPr>
          <a:lstStyle/>
          <a:p>
            <a:pPr eaLnBrk="1" fontAlgn="auto" hangingPunct="1">
              <a:spcBef>
                <a:spcPts val="0"/>
              </a:spcBef>
              <a:spcAft>
                <a:spcPts val="0"/>
              </a:spcAft>
            </a:pPr>
            <a:r>
              <a:rPr lang="en-GB" b="1" dirty="0">
                <a:solidFill>
                  <a:prstClr val="black"/>
                </a:solidFill>
                <a:latin typeface="Calibri" panose="020F0502020204030204"/>
              </a:rPr>
              <a:t>Help With Prison Visits</a:t>
            </a:r>
          </a:p>
          <a:p>
            <a:pPr eaLnBrk="1" fontAlgn="auto" hangingPunct="1">
              <a:spcBef>
                <a:spcPts val="0"/>
              </a:spcBef>
              <a:spcAft>
                <a:spcPts val="0"/>
              </a:spcAft>
            </a:pPr>
            <a:r>
              <a:rPr lang="en-GB" sz="1100" b="1" dirty="0">
                <a:solidFill>
                  <a:prstClr val="black"/>
                </a:solidFill>
                <a:latin typeface="Calibri" panose="020F0502020204030204"/>
              </a:rPr>
              <a:t>PO Box 17594  Birmingham  B2 2QP</a:t>
            </a:r>
          </a:p>
          <a:p>
            <a:pPr eaLnBrk="1" fontAlgn="auto" hangingPunct="1">
              <a:spcBef>
                <a:spcPts val="0"/>
              </a:spcBef>
              <a:spcAft>
                <a:spcPts val="0"/>
              </a:spcAft>
            </a:pPr>
            <a:r>
              <a:rPr lang="en-GB" sz="1100" b="1" dirty="0">
                <a:solidFill>
                  <a:prstClr val="black"/>
                </a:solidFill>
                <a:latin typeface="Calibri" panose="020F0502020204030204"/>
              </a:rPr>
              <a:t>0300 063 2100</a:t>
            </a:r>
          </a:p>
          <a:p>
            <a:pPr eaLnBrk="1" fontAlgn="auto" hangingPunct="1">
              <a:spcBef>
                <a:spcPts val="0"/>
              </a:spcBef>
              <a:spcAft>
                <a:spcPts val="0"/>
              </a:spcAft>
            </a:pPr>
            <a:r>
              <a:rPr lang="en-GB" sz="1100" b="1" dirty="0" smtClean="0">
                <a:solidFill>
                  <a:prstClr val="black"/>
                </a:solidFill>
                <a:latin typeface="Calibri" panose="020F0502020204030204"/>
              </a:rPr>
              <a:t>helpwithprisonvisits@justice.gov.uk</a:t>
            </a:r>
            <a:endParaRPr lang="en-GB" sz="1100" b="1" dirty="0">
              <a:solidFill>
                <a:prstClr val="black"/>
              </a:solidFill>
              <a:latin typeface="Calibri" panose="020F0502020204030204"/>
            </a:endParaRPr>
          </a:p>
        </p:txBody>
      </p:sp>
      <p:sp>
        <p:nvSpPr>
          <p:cNvPr id="11" name="Teardrop 10"/>
          <p:cNvSpPr/>
          <p:nvPr/>
        </p:nvSpPr>
        <p:spPr>
          <a:xfrm rot="16200000">
            <a:off x="4656532" y="5142791"/>
            <a:ext cx="656880" cy="656880"/>
          </a:xfrm>
          <a:prstGeom prst="teardrop">
            <a:avLst/>
          </a:prstGeom>
          <a:solidFill>
            <a:srgbClr val="A7A7FF"/>
          </a:solidFill>
          <a:ln w="12700" cap="flat" cmpd="sng" algn="ctr">
            <a:solidFill>
              <a:srgbClr val="A7A7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2" name="TextBox 11"/>
          <p:cNvSpPr txBox="1"/>
          <p:nvPr/>
        </p:nvSpPr>
        <p:spPr>
          <a:xfrm>
            <a:off x="5383750" y="5117288"/>
            <a:ext cx="2270173" cy="707886"/>
          </a:xfrm>
          <a:prstGeom prst="rect">
            <a:avLst/>
          </a:prstGeom>
          <a:noFill/>
        </p:spPr>
        <p:txBody>
          <a:bodyPr wrap="none" rtlCol="0">
            <a:spAutoFit/>
          </a:bodyPr>
          <a:lstStyle/>
          <a:p>
            <a:pPr eaLnBrk="1" fontAlgn="auto" hangingPunct="1">
              <a:spcBef>
                <a:spcPts val="0"/>
              </a:spcBef>
              <a:spcAft>
                <a:spcPts val="0"/>
              </a:spcAft>
            </a:pPr>
            <a:r>
              <a:rPr lang="en-GB" b="1" dirty="0">
                <a:solidFill>
                  <a:prstClr val="black"/>
                </a:solidFill>
                <a:latin typeface="Calibri" panose="020F0502020204030204"/>
              </a:rPr>
              <a:t>Visits Booking Service</a:t>
            </a:r>
          </a:p>
          <a:p>
            <a:pPr eaLnBrk="1" fontAlgn="auto" hangingPunct="1">
              <a:spcBef>
                <a:spcPts val="0"/>
              </a:spcBef>
              <a:spcAft>
                <a:spcPts val="0"/>
              </a:spcAft>
            </a:pPr>
            <a:r>
              <a:rPr lang="en-GB" sz="1100" b="1" dirty="0">
                <a:solidFill>
                  <a:prstClr val="black"/>
                </a:solidFill>
                <a:latin typeface="Calibri" panose="020F0502020204030204"/>
              </a:rPr>
              <a:t>PO Box 17594  Birmingham  B2 2QP</a:t>
            </a:r>
          </a:p>
          <a:p>
            <a:pPr eaLnBrk="1" fontAlgn="auto" hangingPunct="1">
              <a:spcBef>
                <a:spcPts val="0"/>
              </a:spcBef>
              <a:spcAft>
                <a:spcPts val="0"/>
              </a:spcAft>
            </a:pPr>
            <a:r>
              <a:rPr lang="en-GB" sz="1100" b="1" dirty="0" smtClean="0">
                <a:solidFill>
                  <a:prstClr val="black"/>
                </a:solidFill>
                <a:latin typeface="Calibri" panose="020F0502020204030204"/>
              </a:rPr>
              <a:t>visits.booking@justice.gov.uk</a:t>
            </a:r>
            <a:endParaRPr lang="en-GB" sz="1100" b="1" dirty="0">
              <a:solidFill>
                <a:prstClr val="black"/>
              </a:solidFill>
              <a:latin typeface="Calibri" panose="020F0502020204030204"/>
            </a:endParaRPr>
          </a:p>
        </p:txBody>
      </p:sp>
      <p:sp>
        <p:nvSpPr>
          <p:cNvPr id="13" name="Teardrop 12"/>
          <p:cNvSpPr/>
          <p:nvPr/>
        </p:nvSpPr>
        <p:spPr>
          <a:xfrm>
            <a:off x="569267" y="5116835"/>
            <a:ext cx="661411" cy="661411"/>
          </a:xfrm>
          <a:prstGeom prst="teardrop">
            <a:avLst/>
          </a:prstGeom>
          <a:solidFill>
            <a:srgbClr val="89C7FF"/>
          </a:solidFill>
          <a:ln w="12700" cap="flat" cmpd="sng" algn="ctr">
            <a:solidFill>
              <a:srgbClr val="89C7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4" name="TextBox 13"/>
          <p:cNvSpPr txBox="1"/>
          <p:nvPr/>
        </p:nvSpPr>
        <p:spPr>
          <a:xfrm>
            <a:off x="1301018" y="5010803"/>
            <a:ext cx="2270173" cy="877163"/>
          </a:xfrm>
          <a:prstGeom prst="rect">
            <a:avLst/>
          </a:prstGeom>
          <a:noFill/>
        </p:spPr>
        <p:txBody>
          <a:bodyPr wrap="none" rtlCol="0">
            <a:spAutoFit/>
          </a:bodyPr>
          <a:lstStyle/>
          <a:p>
            <a:pPr eaLnBrk="1" fontAlgn="auto" hangingPunct="1">
              <a:spcBef>
                <a:spcPts val="0"/>
              </a:spcBef>
              <a:spcAft>
                <a:spcPts val="0"/>
              </a:spcAft>
            </a:pPr>
            <a:r>
              <a:rPr lang="en-GB" b="1" dirty="0">
                <a:solidFill>
                  <a:prstClr val="black"/>
                </a:solidFill>
                <a:latin typeface="Calibri" panose="020F0502020204030204"/>
              </a:rPr>
              <a:t>Victim Helpline</a:t>
            </a:r>
          </a:p>
          <a:p>
            <a:pPr eaLnBrk="1" fontAlgn="auto" hangingPunct="1">
              <a:spcBef>
                <a:spcPts val="0"/>
              </a:spcBef>
              <a:spcAft>
                <a:spcPts val="0"/>
              </a:spcAft>
            </a:pPr>
            <a:r>
              <a:rPr lang="en-GB" sz="1100" b="1" dirty="0">
                <a:solidFill>
                  <a:prstClr val="black"/>
                </a:solidFill>
                <a:latin typeface="Calibri" panose="020F0502020204030204"/>
              </a:rPr>
              <a:t>PO Box 17594  Birmingham  B2 2QP</a:t>
            </a:r>
          </a:p>
          <a:p>
            <a:pPr eaLnBrk="1" fontAlgn="auto" hangingPunct="1">
              <a:spcBef>
                <a:spcPts val="0"/>
              </a:spcBef>
              <a:spcAft>
                <a:spcPts val="0"/>
              </a:spcAft>
            </a:pPr>
            <a:r>
              <a:rPr lang="en-GB" sz="1100" b="1" dirty="0">
                <a:solidFill>
                  <a:prstClr val="black"/>
                </a:solidFill>
                <a:latin typeface="Calibri" panose="020F0502020204030204"/>
              </a:rPr>
              <a:t>0300 060 6699</a:t>
            </a:r>
          </a:p>
          <a:p>
            <a:pPr eaLnBrk="1" fontAlgn="auto" hangingPunct="1">
              <a:spcBef>
                <a:spcPts val="0"/>
              </a:spcBef>
              <a:spcAft>
                <a:spcPts val="0"/>
              </a:spcAft>
            </a:pPr>
            <a:r>
              <a:rPr lang="en-GB" sz="1100" b="1" dirty="0" smtClean="0">
                <a:solidFill>
                  <a:prstClr val="black"/>
                </a:solidFill>
                <a:latin typeface="Calibri" panose="020F0502020204030204"/>
              </a:rPr>
              <a:t>victim.helpline@justice.gov.uk</a:t>
            </a:r>
            <a:endParaRPr lang="en-GB" sz="1100" b="1" dirty="0">
              <a:solidFill>
                <a:prstClr val="black"/>
              </a:solidFill>
              <a:latin typeface="Calibri" panose="020F0502020204030204"/>
            </a:endParaRPr>
          </a:p>
        </p:txBody>
      </p:sp>
      <p:sp>
        <p:nvSpPr>
          <p:cNvPr id="15" name="Teardrop 14"/>
          <p:cNvSpPr/>
          <p:nvPr/>
        </p:nvSpPr>
        <p:spPr>
          <a:xfrm rot="10800000">
            <a:off x="4648440" y="4058983"/>
            <a:ext cx="656880" cy="656880"/>
          </a:xfrm>
          <a:prstGeom prst="teardrop">
            <a:avLst/>
          </a:prstGeom>
          <a:solidFill>
            <a:srgbClr val="4472C4">
              <a:lumMod val="40000"/>
              <a:lumOff val="60000"/>
            </a:srgbClr>
          </a:solidFill>
          <a:ln w="12700" cap="flat" cmpd="sng" algn="ctr">
            <a:solidFill>
              <a:srgbClr val="4472C4">
                <a:lumMod val="40000"/>
                <a:lumOff val="60000"/>
              </a:srgb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16" name="TextBox 15"/>
          <p:cNvSpPr txBox="1"/>
          <p:nvPr/>
        </p:nvSpPr>
        <p:spPr>
          <a:xfrm>
            <a:off x="5375658" y="4031215"/>
            <a:ext cx="2270173" cy="707886"/>
          </a:xfrm>
          <a:prstGeom prst="rect">
            <a:avLst/>
          </a:prstGeom>
          <a:noFill/>
        </p:spPr>
        <p:txBody>
          <a:bodyPr wrap="none" rtlCol="0">
            <a:spAutoFit/>
          </a:bodyPr>
          <a:lstStyle/>
          <a:p>
            <a:pPr eaLnBrk="1" fontAlgn="auto" hangingPunct="1">
              <a:spcBef>
                <a:spcPts val="0"/>
              </a:spcBef>
              <a:spcAft>
                <a:spcPts val="0"/>
              </a:spcAft>
            </a:pPr>
            <a:r>
              <a:rPr lang="en-GB" b="1" dirty="0" smtClean="0">
                <a:solidFill>
                  <a:prstClr val="black"/>
                </a:solidFill>
                <a:latin typeface="Calibri" panose="020F0502020204030204"/>
              </a:rPr>
              <a:t>Find A Prisoner</a:t>
            </a:r>
            <a:endParaRPr lang="en-GB" b="1" dirty="0">
              <a:solidFill>
                <a:prstClr val="black"/>
              </a:solidFill>
              <a:latin typeface="Calibri" panose="020F0502020204030204"/>
            </a:endParaRPr>
          </a:p>
          <a:p>
            <a:pPr eaLnBrk="1" fontAlgn="auto" hangingPunct="1">
              <a:spcBef>
                <a:spcPts val="0"/>
              </a:spcBef>
              <a:spcAft>
                <a:spcPts val="0"/>
              </a:spcAft>
            </a:pPr>
            <a:r>
              <a:rPr lang="en-GB" sz="1100" b="1" dirty="0">
                <a:solidFill>
                  <a:prstClr val="black"/>
                </a:solidFill>
                <a:latin typeface="Calibri" panose="020F0502020204030204"/>
              </a:rPr>
              <a:t>PO Box 17594  Birmingham  B2 2QP</a:t>
            </a:r>
          </a:p>
          <a:p>
            <a:pPr eaLnBrk="1" fontAlgn="auto" hangingPunct="1">
              <a:spcBef>
                <a:spcPts val="0"/>
              </a:spcBef>
              <a:spcAft>
                <a:spcPts val="0"/>
              </a:spcAft>
            </a:pPr>
            <a:r>
              <a:rPr lang="en-GB" sz="1100" b="1" smtClean="0">
                <a:solidFill>
                  <a:prstClr val="black"/>
                </a:solidFill>
                <a:latin typeface="Calibri" panose="020F0502020204030204"/>
              </a:rPr>
              <a:t>findaprisoner@justice.gov.uk</a:t>
            </a:r>
            <a:endParaRPr lang="en-GB" sz="1100" b="1" dirty="0">
              <a:solidFill>
                <a:prstClr val="black"/>
              </a:solidFill>
              <a:latin typeface="Calibri" panose="020F0502020204030204"/>
            </a:endParaRPr>
          </a:p>
        </p:txBody>
      </p:sp>
    </p:spTree>
    <p:extLst>
      <p:ext uri="{BB962C8B-B14F-4D97-AF65-F5344CB8AC3E}">
        <p14:creationId xmlns:p14="http://schemas.microsoft.com/office/powerpoint/2010/main" val="4193779689"/>
      </p:ext>
    </p:extLst>
  </p:cSld>
  <p:clrMapOvr>
    <a:masterClrMapping/>
  </p:clrMapOvr>
  <mc:AlternateContent xmlns:mc="http://schemas.openxmlformats.org/markup-compatibility/2006" xmlns:p14="http://schemas.microsoft.com/office/powerpoint/2010/main">
    <mc:Choice Requires="p14">
      <p:transition spd="slow" p14:dur="3250" advClick="0" advTm="30000">
        <p:fade/>
      </p:transition>
    </mc:Choice>
    <mc:Fallback xmlns="">
      <p:transition spd="slow" advClick="0" advTm="30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206917"/>
            <a:ext cx="8348400" cy="511174"/>
          </a:xfrm>
        </p:spPr>
        <p:txBody>
          <a:bodyPr/>
          <a:lstStyle/>
          <a:p>
            <a:r>
              <a:rPr lang="en-GB" dirty="0"/>
              <a:t>Did you know?</a:t>
            </a:r>
          </a:p>
        </p:txBody>
      </p:sp>
      <p:sp>
        <p:nvSpPr>
          <p:cNvPr id="3" name="Content Placeholder 2"/>
          <p:cNvSpPr>
            <a:spLocks noGrp="1"/>
          </p:cNvSpPr>
          <p:nvPr>
            <p:ph idx="1"/>
          </p:nvPr>
        </p:nvSpPr>
        <p:spPr>
          <a:xfrm>
            <a:off x="244699" y="718089"/>
            <a:ext cx="8899301" cy="5638261"/>
          </a:xfrm>
        </p:spPr>
        <p:txBody>
          <a:bodyPr/>
          <a:lstStyle/>
          <a:p>
            <a:pPr marL="0" indent="0">
              <a:buNone/>
            </a:pPr>
            <a:r>
              <a:rPr lang="en-GB" dirty="0"/>
              <a:t>The </a:t>
            </a:r>
            <a:r>
              <a:rPr lang="en-GB" b="1" dirty="0"/>
              <a:t>Family </a:t>
            </a:r>
            <a:r>
              <a:rPr lang="en-GB" b="1" dirty="0" smtClean="0"/>
              <a:t>Services Contact </a:t>
            </a:r>
            <a:r>
              <a:rPr lang="en-GB" b="1" dirty="0"/>
              <a:t>Centre </a:t>
            </a:r>
            <a:r>
              <a:rPr lang="en-GB" dirty="0"/>
              <a:t>has provided an ‘in house’ bespoke visits booking service since 2011 and recently expanded to 22 public sector prisons.</a:t>
            </a:r>
          </a:p>
          <a:p>
            <a:r>
              <a:rPr lang="en-GB" sz="1800" dirty="0"/>
              <a:t>A contact centre approach was developed to allow legal/official visitors to use both email and phone service and social visitors both online bookings (24/7 availability) and phone calls – not losing that personal interaction.</a:t>
            </a:r>
          </a:p>
          <a:p>
            <a:r>
              <a:rPr lang="en-GB" sz="2400" dirty="0"/>
              <a:t>In 2018 we made over </a:t>
            </a:r>
            <a:r>
              <a:rPr lang="en-GB" sz="2400" dirty="0" smtClean="0"/>
              <a:t>200,000 </a:t>
            </a:r>
            <a:r>
              <a:rPr lang="en-GB" sz="2400" dirty="0"/>
              <a:t>bookings on behalf of prisons</a:t>
            </a:r>
          </a:p>
          <a:p>
            <a:r>
              <a:rPr lang="en-GB" sz="2400" dirty="0"/>
              <a:t>Handled around </a:t>
            </a:r>
            <a:r>
              <a:rPr lang="en-GB" sz="2400" dirty="0" smtClean="0"/>
              <a:t>215,000 </a:t>
            </a:r>
            <a:r>
              <a:rPr lang="en-GB" sz="2400" dirty="0"/>
              <a:t>calls relating to prison visits</a:t>
            </a:r>
          </a:p>
          <a:p>
            <a:pPr marL="0" indent="0">
              <a:buNone/>
            </a:pPr>
            <a:r>
              <a:rPr lang="en-GB" b="1" dirty="0"/>
              <a:t>Our USP:</a:t>
            </a:r>
          </a:p>
          <a:p>
            <a:pPr marL="477440" lvl="1" indent="-342900">
              <a:buFont typeface="+mj-lt"/>
              <a:buAutoNum type="arabicPeriod"/>
            </a:pPr>
            <a:r>
              <a:rPr lang="en-GB" sz="1800" dirty="0"/>
              <a:t>Opening hours from 9am – 6pm Monday to Friday</a:t>
            </a:r>
          </a:p>
          <a:p>
            <a:pPr marL="477440" lvl="1" indent="-342900">
              <a:buFont typeface="+mj-lt"/>
              <a:buAutoNum type="arabicPeriod"/>
            </a:pPr>
            <a:r>
              <a:rPr lang="en-GB" sz="1800" dirty="0"/>
              <a:t>Front and Back office approach to ensure all business areas - legal and social visits requests are met</a:t>
            </a:r>
          </a:p>
          <a:p>
            <a:pPr marL="477440" lvl="1" indent="-342900">
              <a:buFont typeface="+mj-lt"/>
              <a:buAutoNum type="arabicPeriod"/>
            </a:pPr>
            <a:r>
              <a:rPr lang="en-GB" sz="1800" dirty="0"/>
              <a:t>Birmingham based location and economies of scale will reduce staffing costs which could be reinvested into family work.</a:t>
            </a:r>
          </a:p>
          <a:p>
            <a:pPr marL="0" indent="0">
              <a:buNone/>
            </a:pPr>
            <a:r>
              <a:rPr lang="en-GB" b="1" dirty="0"/>
              <a:t>If you would like to know more…</a:t>
            </a:r>
          </a:p>
          <a:p>
            <a:pPr lvl="2"/>
            <a:r>
              <a:rPr lang="en-GB" sz="1800" dirty="0"/>
              <a:t>Please speak to us here today or contact </a:t>
            </a:r>
            <a:r>
              <a:rPr lang="en-GB" sz="1800" b="1" dirty="0"/>
              <a:t>Family </a:t>
            </a:r>
            <a:r>
              <a:rPr lang="en-GB" sz="1800" b="1" dirty="0" smtClean="0"/>
              <a:t>Services </a:t>
            </a:r>
            <a:r>
              <a:rPr lang="en-GB" sz="1800" dirty="0" smtClean="0"/>
              <a:t>at </a:t>
            </a:r>
            <a:r>
              <a:rPr lang="en-GB" sz="1800" dirty="0"/>
              <a:t>Family </a:t>
            </a:r>
            <a:r>
              <a:rPr lang="en-GB" sz="1800" dirty="0" smtClean="0"/>
              <a:t>Services </a:t>
            </a:r>
            <a:r>
              <a:rPr lang="en-GB" sz="1800" dirty="0"/>
              <a:t>Management in the GAL</a:t>
            </a:r>
          </a:p>
          <a:p>
            <a:pPr marL="477440" lvl="1" indent="-342900">
              <a:buFont typeface="+mj-lt"/>
              <a:buAutoNum type="arabicPeriod"/>
            </a:pPr>
            <a:endParaRPr lang="en-GB" sz="1800" dirty="0"/>
          </a:p>
        </p:txBody>
      </p:sp>
      <p:sp>
        <p:nvSpPr>
          <p:cNvPr id="4" name="Slide Number Placeholder 3"/>
          <p:cNvSpPr>
            <a:spLocks noGrp="1"/>
          </p:cNvSpPr>
          <p:nvPr>
            <p:ph type="sldNum" sz="quarter" idx="10"/>
          </p:nvPr>
        </p:nvSpPr>
        <p:spPr/>
        <p:txBody>
          <a:bodyPr/>
          <a:lstStyle/>
          <a:p>
            <a:pPr>
              <a:defRPr/>
            </a:pPr>
            <a:fld id="{217316E4-7C31-4813-8E4C-856A426E2451}" type="slidenum">
              <a:rPr lang="en-GB" smtClean="0"/>
              <a:pPr>
                <a:defRPr/>
              </a:pPr>
              <a:t>9</a:t>
            </a:fld>
            <a:endParaRPr lang="en-GB"/>
          </a:p>
        </p:txBody>
      </p:sp>
    </p:spTree>
    <p:extLst>
      <p:ext uri="{BB962C8B-B14F-4D97-AF65-F5344CB8AC3E}">
        <p14:creationId xmlns:p14="http://schemas.microsoft.com/office/powerpoint/2010/main" val="2274972773"/>
      </p:ext>
    </p:extLst>
  </p:cSld>
  <p:clrMapOvr>
    <a:masterClrMapping/>
  </p:clrMapOvr>
  <mc:AlternateContent xmlns:mc="http://schemas.openxmlformats.org/markup-compatibility/2006" xmlns:p14="http://schemas.microsoft.com/office/powerpoint/2010/main">
    <mc:Choice Requires="p14">
      <p:transition spd="slow" p14:dur="1500" advClick="0" advTm="30000">
        <p:fade/>
      </p:transition>
    </mc:Choice>
    <mc:Fallback xmlns="">
      <p:transition spd="slow" advClick="0" advTm="300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HMPPS Colours">
      <a:dk1>
        <a:sysClr val="windowText" lastClr="000000"/>
      </a:dk1>
      <a:lt1>
        <a:sysClr val="window" lastClr="FFFFFF"/>
      </a:lt1>
      <a:dk2>
        <a:srgbClr val="7F4098"/>
      </a:dk2>
      <a:lt2>
        <a:srgbClr val="E7E6E6"/>
      </a:lt2>
      <a:accent1>
        <a:srgbClr val="7F4098"/>
      </a:accent1>
      <a:accent2>
        <a:srgbClr val="D0B9DA"/>
      </a:accent2>
      <a:accent3>
        <a:srgbClr val="F3EEF6"/>
      </a:accent3>
      <a:accent4>
        <a:srgbClr val="0096D7"/>
      </a:accent4>
      <a:accent5>
        <a:srgbClr val="A3D9F0"/>
      </a:accent5>
      <a:accent6>
        <a:srgbClr val="E8F5FB"/>
      </a:accent6>
      <a:hlink>
        <a:srgbClr val="0563C1"/>
      </a:hlink>
      <a:folHlink>
        <a:srgbClr val="954F72"/>
      </a:folHlink>
    </a:clrScheme>
    <a:fontScheme name="Arial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3162_HMPPS_CAP_HMPPS-PowerPoint-Template-Standard-v1-300317 [Read-Only] [Compatibility Mode]" id="{40E10DD7-CCD5-4FCD-B633-A8FA13733418}" vid="{6569C524-66D6-4489-A6FF-92E38AA4AD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6-3162_HMPPS_CAP_HMPPS-PowerPoint-Template-Standard-v1-300317</Template>
  <TotalTime>4650</TotalTime>
  <Words>2317</Words>
  <Application>Microsoft Office PowerPoint</Application>
  <PresentationFormat>On-screen Show (4:3)</PresentationFormat>
  <Paragraphs>202</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Times New Roman</vt:lpstr>
      <vt:lpstr>Verdana</vt:lpstr>
      <vt:lpstr>Office Theme</vt:lpstr>
      <vt:lpstr>  Family and Significant Others Conference  Holiday Inn Stevenage</vt:lpstr>
      <vt:lpstr>What we do</vt:lpstr>
      <vt:lpstr>Our Strategic Objectives </vt:lpstr>
      <vt:lpstr>Why it matters…</vt:lpstr>
      <vt:lpstr>Why it matters…</vt:lpstr>
      <vt:lpstr>PowerPoint Presentation</vt:lpstr>
      <vt:lpstr>Why it matters…</vt:lpstr>
      <vt:lpstr>Assisted Prison Visits Unit rebranding  On 1st   August 2019 the Unit was renamed       The core services are now known as:  </vt:lpstr>
      <vt:lpstr>Did you know?</vt:lpstr>
      <vt:lpstr>Did you know?</vt:lpstr>
      <vt:lpstr>Lord Michael Farmer</vt:lpstr>
      <vt:lpstr>PowerPoint Presentation</vt:lpstr>
      <vt:lpstr>Our partner organisations</vt:lpstr>
      <vt:lpstr>Today’s Speakers</vt:lpstr>
      <vt:lpstr>Today’s Speakers</vt:lpstr>
      <vt:lpstr>Today’s Speakers</vt:lpstr>
      <vt:lpstr>Today’s Speakers</vt:lpstr>
      <vt:lpstr>Today’s Speakers</vt:lpstr>
      <vt:lpstr>Today’s Speakers</vt:lpstr>
      <vt:lpstr>Today’s Speakers</vt:lpstr>
      <vt:lpstr>Today’s Speakers</vt:lpstr>
      <vt:lpstr>Today’s Speakers</vt:lpstr>
      <vt:lpstr>Today’s Speakers</vt:lpstr>
      <vt:lpstr>Today’s Speakers</vt:lpstr>
      <vt:lpstr>Today’s Speakers</vt:lpstr>
      <vt:lpstr>Today’s Speakers</vt:lpstr>
      <vt:lpstr>PowerPoint Presentation</vt:lpstr>
    </vt:vector>
  </TitlesOfParts>
  <Manager>HMPPS</Manager>
  <Company>MOJ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HMPPS PowerPoint Template</dc:subject>
  <dc:creator>Lloyd, Timothy [NOMS]</dc:creator>
  <cp:lastModifiedBy>Priest, Erica  [NOMS]</cp:lastModifiedBy>
  <cp:revision>112</cp:revision>
  <dcterms:created xsi:type="dcterms:W3CDTF">2018-01-15T14:33:13Z</dcterms:created>
  <dcterms:modified xsi:type="dcterms:W3CDTF">2019-10-16T16:31:16Z</dcterms:modified>
</cp:coreProperties>
</file>